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Roboto Slab"/>
      <p:regular r:id="rId28"/>
      <p:bold r:id="rId29"/>
    </p:embeddedFont>
    <p:embeddedFont>
      <p:font typeface="Economica"/>
      <p:regular r:id="rId30"/>
      <p:bold r:id="rId31"/>
      <p:italic r:id="rId32"/>
      <p:boldItalic r:id="rId33"/>
    </p:embeddedFont>
    <p:embeddedFont>
      <p:font typeface="Fira Sans Extra Condensed"/>
      <p:regular r:id="rId34"/>
      <p:bold r:id="rId35"/>
      <p:italic r:id="rId36"/>
      <p:boldItalic r:id="rId37"/>
    </p:embeddedFont>
    <p:embeddedFont>
      <p:font typeface="Source Sans Pr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3412AFC-29A8-4620-AD9F-9F08EA9E165C}">
  <a:tblStyle styleId="{A3412AFC-29A8-4620-AD9F-9F08EA9E165C}" styleName="Table_0">
    <a:wholeTbl>
      <a:tcTxStyle b="off" i="off">
        <a:font>
          <a:latin typeface="Calibri"/>
          <a:ea typeface="Calibri"/>
          <a:cs typeface="Calibri"/>
        </a:font>
        <a:srgbClr val="000000"/>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ourceSansPro-italic.fntdata"/><Relationship Id="rId20" Type="http://schemas.openxmlformats.org/officeDocument/2006/relationships/slide" Target="slides/slide14.xml"/><Relationship Id="rId41" Type="http://schemas.openxmlformats.org/officeDocument/2006/relationships/font" Target="fonts/SourceSansPro-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Slab-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Slab-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Economica-bold.fntdata"/><Relationship Id="rId30" Type="http://schemas.openxmlformats.org/officeDocument/2006/relationships/font" Target="fonts/Economica-regular.fntdata"/><Relationship Id="rId11" Type="http://schemas.openxmlformats.org/officeDocument/2006/relationships/slide" Target="slides/slide5.xml"/><Relationship Id="rId33" Type="http://schemas.openxmlformats.org/officeDocument/2006/relationships/font" Target="fonts/Economica-boldItalic.fntdata"/><Relationship Id="rId10" Type="http://schemas.openxmlformats.org/officeDocument/2006/relationships/slide" Target="slides/slide4.xml"/><Relationship Id="rId32" Type="http://schemas.openxmlformats.org/officeDocument/2006/relationships/font" Target="fonts/Economica-italic.fntdata"/><Relationship Id="rId13" Type="http://schemas.openxmlformats.org/officeDocument/2006/relationships/slide" Target="slides/slide7.xml"/><Relationship Id="rId35" Type="http://schemas.openxmlformats.org/officeDocument/2006/relationships/font" Target="fonts/FiraSansExtraCondensed-bold.fntdata"/><Relationship Id="rId12" Type="http://schemas.openxmlformats.org/officeDocument/2006/relationships/slide" Target="slides/slide6.xml"/><Relationship Id="rId34" Type="http://schemas.openxmlformats.org/officeDocument/2006/relationships/font" Target="fonts/FiraSansExtraCondensed-regular.fntdata"/><Relationship Id="rId15" Type="http://schemas.openxmlformats.org/officeDocument/2006/relationships/slide" Target="slides/slide9.xml"/><Relationship Id="rId37" Type="http://schemas.openxmlformats.org/officeDocument/2006/relationships/font" Target="fonts/FiraSansExtraCondensed-boldItalic.fntdata"/><Relationship Id="rId14" Type="http://schemas.openxmlformats.org/officeDocument/2006/relationships/slide" Target="slides/slide8.xml"/><Relationship Id="rId36" Type="http://schemas.openxmlformats.org/officeDocument/2006/relationships/font" Target="fonts/FiraSansExtraCondensed-italic.fntdata"/><Relationship Id="rId17" Type="http://schemas.openxmlformats.org/officeDocument/2006/relationships/slide" Target="slides/slide11.xml"/><Relationship Id="rId39" Type="http://schemas.openxmlformats.org/officeDocument/2006/relationships/font" Target="fonts/SourceSansPro-bold.fntdata"/><Relationship Id="rId16" Type="http://schemas.openxmlformats.org/officeDocument/2006/relationships/slide" Target="slides/slide10.xml"/><Relationship Id="rId38" Type="http://schemas.openxmlformats.org/officeDocument/2006/relationships/font" Target="fonts/SourceSansPro-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1616d16467_0_2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1616d16467_0_2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AutoNum type="arabicPeriod"/>
            </a:pPr>
            <a:r>
              <a:rPr lang="en"/>
              <a:t>We performed </a:t>
            </a:r>
            <a:r>
              <a:rPr lang="en">
                <a:solidFill>
                  <a:schemeClr val="dk1"/>
                </a:solidFill>
                <a:highlight>
                  <a:schemeClr val="lt1"/>
                </a:highlight>
              </a:rPr>
              <a:t>four types of machine learning algorithm, namely, Logistic Regression, Random Forests, XGBoost &amp; AdaBoost.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1711d16694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1711d16694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100"/>
              </a:spcBef>
              <a:spcAft>
                <a:spcPts val="0"/>
              </a:spcAft>
              <a:buClr>
                <a:schemeClr val="dk1"/>
              </a:buClr>
              <a:buSzPts val="1100"/>
              <a:buAutoNum type="arabicPeriod"/>
            </a:pPr>
            <a:r>
              <a:rPr lang="en">
                <a:solidFill>
                  <a:schemeClr val="dk1"/>
                </a:solidFill>
                <a:highlight>
                  <a:schemeClr val="lt1"/>
                </a:highlight>
              </a:rPr>
              <a:t>ROC-AUC curve is the measure of the ability of a classifier to distinguish between classes and is used as a summary of the ROC curve. The higher the AUC, the better the performance of the model at distinguishing between the positive and negative classes.</a:t>
            </a:r>
            <a:endParaRPr>
              <a:solidFill>
                <a:schemeClr val="dk1"/>
              </a:solidFill>
              <a:highlight>
                <a:schemeClr val="lt1"/>
              </a:highlight>
            </a:endParaRPr>
          </a:p>
          <a:p>
            <a:pPr indent="-298450" lvl="0" marL="457200" rtl="0" algn="just">
              <a:lnSpc>
                <a:spcPct val="115000"/>
              </a:lnSpc>
              <a:spcBef>
                <a:spcPts val="0"/>
              </a:spcBef>
              <a:spcAft>
                <a:spcPts val="0"/>
              </a:spcAft>
              <a:buClr>
                <a:schemeClr val="dk1"/>
              </a:buClr>
              <a:buSzPts val="1100"/>
              <a:buAutoNum type="arabicPeriod"/>
            </a:pPr>
            <a:r>
              <a:rPr lang="en">
                <a:solidFill>
                  <a:schemeClr val="dk1"/>
                </a:solidFill>
              </a:rPr>
              <a:t>Our Baseline Model (Logistic Regression) performed the worst.</a:t>
            </a:r>
            <a:endParaRPr>
              <a:solidFill>
                <a:schemeClr val="dk1"/>
              </a:solidFill>
            </a:endParaRPr>
          </a:p>
          <a:p>
            <a:pPr indent="-298450" lvl="0" marL="457200" rtl="0" algn="just">
              <a:lnSpc>
                <a:spcPct val="115000"/>
              </a:lnSpc>
              <a:spcBef>
                <a:spcPts val="0"/>
              </a:spcBef>
              <a:spcAft>
                <a:spcPts val="0"/>
              </a:spcAft>
              <a:buClr>
                <a:schemeClr val="dk1"/>
              </a:buClr>
              <a:buSzPts val="1100"/>
              <a:buAutoNum type="arabicPeriod"/>
            </a:pPr>
            <a:r>
              <a:rPr lang="en">
                <a:solidFill>
                  <a:schemeClr val="dk1"/>
                </a:solidFill>
              </a:rPr>
              <a:t>In comparison, AdaBoost &amp; Random Forest seem to be performing better in term of AUC, </a:t>
            </a:r>
            <a:r>
              <a:rPr lang="en">
                <a:solidFill>
                  <a:schemeClr val="dk1"/>
                </a:solidFill>
                <a:highlight>
                  <a:schemeClr val="lt1"/>
                </a:highlight>
              </a:rPr>
              <a:t>indicating higher measure of separability.</a:t>
            </a:r>
            <a:r>
              <a:rPr lang="en">
                <a:solidFill>
                  <a:schemeClr val="dk1"/>
                </a:solidFill>
              </a:rPr>
              <a:t>.</a:t>
            </a:r>
            <a:endParaRPr>
              <a:solidFill>
                <a:schemeClr val="dk1"/>
              </a:solidFill>
              <a:highlight>
                <a:schemeClr val="lt1"/>
              </a:highlight>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1711d16694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1711d16694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XGboost has the lowest number of False Negatives (i.e. predicting that West Nile Virus is not present when it is actually present), which is the most important as it is dangerous to tell the public that a certain location do not have presence of West Nile Virus when there is actually West Nile Virus present. As such, having a very small number of False Negatives is very important.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15ecff128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15ecff128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100"/>
              </a:spcBef>
              <a:spcAft>
                <a:spcPts val="0"/>
              </a:spcAft>
              <a:buClr>
                <a:schemeClr val="dk1"/>
              </a:buClr>
              <a:buSzPts val="1100"/>
              <a:buAutoNum type="arabicPeriod"/>
            </a:pPr>
            <a:r>
              <a:rPr lang="en">
                <a:solidFill>
                  <a:schemeClr val="dk1"/>
                </a:solidFill>
                <a:highlight>
                  <a:schemeClr val="lt1"/>
                </a:highlight>
              </a:rPr>
              <a:t>As our problem is a classification problem and data is </a:t>
            </a:r>
            <a:r>
              <a:rPr lang="en">
                <a:solidFill>
                  <a:schemeClr val="dk1"/>
                </a:solidFill>
                <a:highlight>
                  <a:schemeClr val="lt1"/>
                </a:highlight>
              </a:rPr>
              <a:t>heavily imbalance</a:t>
            </a:r>
            <a:r>
              <a:rPr lang="en">
                <a:solidFill>
                  <a:schemeClr val="dk1"/>
                </a:solidFill>
                <a:highlight>
                  <a:schemeClr val="lt1"/>
                </a:highlight>
              </a:rPr>
              <a:t>, AUC score and Recall score will be our main metrics here. High recall score </a:t>
            </a:r>
            <a:r>
              <a:rPr lang="en">
                <a:solidFill>
                  <a:srgbClr val="202124"/>
                </a:solidFill>
                <a:highlight>
                  <a:srgbClr val="FFFFFF"/>
                </a:highlight>
              </a:rPr>
              <a:t>relates to a low false negative rate</a:t>
            </a:r>
            <a:r>
              <a:rPr lang="en" sz="1200">
                <a:solidFill>
                  <a:srgbClr val="202124"/>
                </a:solidFill>
                <a:highlight>
                  <a:srgbClr val="FFFFFF"/>
                </a:highlight>
              </a:rPr>
              <a:t>. </a:t>
            </a:r>
            <a:endParaRPr>
              <a:solidFill>
                <a:schemeClr val="dk1"/>
              </a:solidFill>
              <a:highlight>
                <a:schemeClr val="lt1"/>
              </a:highlight>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highlight>
                  <a:schemeClr val="lt1"/>
                </a:highlight>
              </a:rPr>
              <a:t>Based on our choice of models, XGBoost have </a:t>
            </a:r>
            <a:r>
              <a:rPr lang="en">
                <a:solidFill>
                  <a:schemeClr val="dk1"/>
                </a:solidFill>
              </a:rPr>
              <a:t>A Good Test AUC score, Highest Recall score/Lowest number of False Negatives.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XGBoost AUC score is not the highest, but we decided to prioritize recall score, as ignoring west nile virus could lead to human death.</a:t>
            </a:r>
            <a:endParaRPr>
              <a:solidFill>
                <a:schemeClr val="dk1"/>
              </a:solidFill>
            </a:endParaRPr>
          </a:p>
          <a:p>
            <a:pPr indent="0" lvl="0" marL="457200" rtl="0" algn="l">
              <a:lnSpc>
                <a:spcPct val="115000"/>
              </a:lnSpc>
              <a:spcBef>
                <a:spcPts val="1100"/>
              </a:spcBef>
              <a:spcAft>
                <a:spcPts val="0"/>
              </a:spcAft>
              <a:buNone/>
            </a:pPr>
            <a:r>
              <a:t/>
            </a:r>
            <a:endParaRPr>
              <a:solidFill>
                <a:schemeClr val="dk1"/>
              </a:solidFill>
              <a:highlight>
                <a:schemeClr val="lt1"/>
              </a:highlight>
            </a:endParaRPr>
          </a:p>
          <a:p>
            <a:pPr indent="0" lvl="0" marL="0" rtl="0" algn="l">
              <a:spcBef>
                <a:spcPts val="5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1711d1655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1711d1655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15ecff1289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15ecff1289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1711d1655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1711d1655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1711d1655d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1711d1655d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1711d16694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1711d16694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1711d1655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1711d1655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 the course of our modelling and cost analysis, we can conclude that fogging is an effective short term tool to keep mosquito populations controlled. When we plot the regression coefficients we can see that several features that are specific to location such as trap number and street.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15ecff128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15ecff128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1711d16694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1711d16694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solidFill>
                  <a:schemeClr val="dk1"/>
                </a:solidFill>
                <a:highlight>
                  <a:schemeClr val="lt1"/>
                </a:highlight>
                <a:latin typeface="Source Sans Pro"/>
                <a:ea typeface="Source Sans Pro"/>
                <a:cs typeface="Source Sans Pro"/>
                <a:sym typeface="Source Sans Pro"/>
              </a:rPr>
              <a:t>From the </a:t>
            </a:r>
            <a:r>
              <a:rPr lang="en" sz="1200">
                <a:solidFill>
                  <a:schemeClr val="dk1"/>
                </a:solidFill>
                <a:highlight>
                  <a:schemeClr val="lt1"/>
                </a:highlight>
                <a:latin typeface="Source Sans Pro"/>
                <a:ea typeface="Source Sans Pro"/>
                <a:cs typeface="Source Sans Pro"/>
                <a:sym typeface="Source Sans Pro"/>
              </a:rPr>
              <a:t>previous</a:t>
            </a:r>
            <a:r>
              <a:rPr lang="en" sz="1200">
                <a:solidFill>
                  <a:schemeClr val="dk1"/>
                </a:solidFill>
                <a:highlight>
                  <a:schemeClr val="lt1"/>
                </a:highlight>
                <a:latin typeface="Source Sans Pro"/>
                <a:ea typeface="Source Sans Pro"/>
                <a:cs typeface="Source Sans Pro"/>
                <a:sym typeface="Source Sans Pro"/>
              </a:rPr>
              <a:t> slides the most important takeaways are:</a:t>
            </a:r>
            <a:endParaRPr sz="1200">
              <a:solidFill>
                <a:schemeClr val="dk1"/>
              </a:solidFill>
              <a:highlight>
                <a:schemeClr val="lt1"/>
              </a:highlight>
              <a:latin typeface="Source Sans Pro"/>
              <a:ea typeface="Source Sans Pro"/>
              <a:cs typeface="Source Sans Pro"/>
              <a:sym typeface="Source Sans Pro"/>
            </a:endParaRPr>
          </a:p>
          <a:p>
            <a:pPr indent="-304800" lvl="0" marL="457200" rtl="0" algn="just">
              <a:spcBef>
                <a:spcPts val="0"/>
              </a:spcBef>
              <a:spcAft>
                <a:spcPts val="0"/>
              </a:spcAft>
              <a:buClr>
                <a:schemeClr val="dk1"/>
              </a:buClr>
              <a:buSzPts val="1200"/>
              <a:buFont typeface="Source Sans Pro"/>
              <a:buChar char="●"/>
            </a:pPr>
            <a:r>
              <a:rPr lang="en" sz="1200">
                <a:solidFill>
                  <a:schemeClr val="dk1"/>
                </a:solidFill>
                <a:highlight>
                  <a:schemeClr val="lt1"/>
                </a:highlight>
                <a:latin typeface="Source Sans Pro"/>
                <a:ea typeface="Source Sans Pro"/>
                <a:cs typeface="Source Sans Pro"/>
                <a:sym typeface="Source Sans Pro"/>
              </a:rPr>
              <a:t>Pesticides appear to have a short term impact on mosquito populations.</a:t>
            </a:r>
            <a:endParaRPr sz="1200">
              <a:solidFill>
                <a:schemeClr val="dk1"/>
              </a:solidFill>
              <a:highlight>
                <a:schemeClr val="lt1"/>
              </a:highlight>
              <a:latin typeface="Source Sans Pro"/>
              <a:ea typeface="Source Sans Pro"/>
              <a:cs typeface="Source Sans Pro"/>
              <a:sym typeface="Source Sans Pro"/>
            </a:endParaRPr>
          </a:p>
          <a:p>
            <a:pPr indent="-304800" lvl="0" marL="457200" rtl="0" algn="just">
              <a:spcBef>
                <a:spcPts val="0"/>
              </a:spcBef>
              <a:spcAft>
                <a:spcPts val="0"/>
              </a:spcAft>
              <a:buClr>
                <a:schemeClr val="dk1"/>
              </a:buClr>
              <a:buSzPts val="1200"/>
              <a:buFont typeface="Source Sans Pro"/>
              <a:buChar char="●"/>
            </a:pPr>
            <a:r>
              <a:rPr lang="en" sz="1200">
                <a:solidFill>
                  <a:schemeClr val="dk1"/>
                </a:solidFill>
                <a:highlight>
                  <a:schemeClr val="lt1"/>
                </a:highlight>
                <a:latin typeface="Source Sans Pro"/>
                <a:ea typeface="Source Sans Pro"/>
                <a:cs typeface="Source Sans Pro"/>
                <a:sym typeface="Source Sans Pro"/>
              </a:rPr>
              <a:t>In the absence of pesticides mosquitos activity is driven by seasonality and lastly wnv presence is more frequent in certain locations.</a:t>
            </a:r>
            <a:endParaRPr sz="1200">
              <a:solidFill>
                <a:schemeClr val="dk1"/>
              </a:solidFill>
              <a:highlight>
                <a:schemeClr val="lt1"/>
              </a:highlight>
              <a:latin typeface="Source Sans Pro"/>
              <a:ea typeface="Source Sans Pro"/>
              <a:cs typeface="Source Sans Pro"/>
              <a:sym typeface="Source Sans Pro"/>
            </a:endParaRPr>
          </a:p>
          <a:p>
            <a:pPr indent="0" lvl="0" marL="457200" rtl="0" algn="just">
              <a:spcBef>
                <a:spcPts val="0"/>
              </a:spcBef>
              <a:spcAft>
                <a:spcPts val="0"/>
              </a:spcAft>
              <a:buNone/>
            </a:pPr>
            <a:r>
              <a:t/>
            </a:r>
            <a:endParaRPr sz="1200">
              <a:solidFill>
                <a:schemeClr val="dk1"/>
              </a:solidFill>
              <a:highlight>
                <a:schemeClr val="lt1"/>
              </a:highlight>
              <a:latin typeface="Source Sans Pro"/>
              <a:ea typeface="Source Sans Pro"/>
              <a:cs typeface="Source Sans Pro"/>
              <a:sym typeface="Source Sans Pro"/>
            </a:endParaRPr>
          </a:p>
          <a:p>
            <a:pPr indent="0" lvl="0" marL="0" rtl="0" algn="just">
              <a:spcBef>
                <a:spcPts val="0"/>
              </a:spcBef>
              <a:spcAft>
                <a:spcPts val="0"/>
              </a:spcAft>
              <a:buNone/>
            </a:pPr>
            <a:r>
              <a:rPr lang="en" sz="1200">
                <a:solidFill>
                  <a:schemeClr val="dk1"/>
                </a:solidFill>
                <a:highlight>
                  <a:schemeClr val="lt1"/>
                </a:highlight>
                <a:latin typeface="Source Sans Pro"/>
                <a:ea typeface="Source Sans Pro"/>
                <a:cs typeface="Source Sans Pro"/>
                <a:sym typeface="Source Sans Pro"/>
              </a:rPr>
              <a:t>So the main benefit of spraying insecticides is the potential to prevent WNV outbreaks. On average, prevention is expected to save about $33k in medical bills per person.</a:t>
            </a:r>
            <a:endParaRPr sz="1200">
              <a:solidFill>
                <a:schemeClr val="dk1"/>
              </a:solidFill>
              <a:highlight>
                <a:schemeClr val="lt1"/>
              </a:highlight>
              <a:latin typeface="Source Sans Pro"/>
              <a:ea typeface="Source Sans Pro"/>
              <a:cs typeface="Source Sans Pro"/>
              <a:sym typeface="Source Sans Pro"/>
            </a:endParaRPr>
          </a:p>
          <a:p>
            <a:pPr indent="0" lvl="0" marL="0" rtl="0" algn="just">
              <a:spcBef>
                <a:spcPts val="0"/>
              </a:spcBef>
              <a:spcAft>
                <a:spcPts val="0"/>
              </a:spcAft>
              <a:buNone/>
            </a:pPr>
            <a:r>
              <a:rPr lang="en" sz="1200">
                <a:solidFill>
                  <a:schemeClr val="dk1"/>
                </a:solidFill>
                <a:highlight>
                  <a:schemeClr val="lt1"/>
                </a:highlight>
                <a:latin typeface="Source Sans Pro"/>
                <a:ea typeface="Source Sans Pro"/>
                <a:cs typeface="Source Sans Pro"/>
                <a:sym typeface="Source Sans Pro"/>
              </a:rPr>
              <a:t>Considering this our recommendations has to also factor in benefits and cost to Chicagonians.</a:t>
            </a:r>
            <a:endParaRPr sz="1200">
              <a:solidFill>
                <a:schemeClr val="dk1"/>
              </a:solidFill>
              <a:highlight>
                <a:schemeClr val="lt1"/>
              </a:highlight>
              <a:latin typeface="Source Sans Pro"/>
              <a:ea typeface="Source Sans Pro"/>
              <a:cs typeface="Source Sans Pro"/>
              <a:sym typeface="Source Sans Pro"/>
            </a:endParaRPr>
          </a:p>
          <a:p>
            <a:pPr indent="0" lvl="0" marL="0" rtl="0" algn="just">
              <a:spcBef>
                <a:spcPts val="0"/>
              </a:spcBef>
              <a:spcAft>
                <a:spcPts val="0"/>
              </a:spcAft>
              <a:buNone/>
            </a:pPr>
            <a:r>
              <a:t/>
            </a:r>
            <a:endParaRPr sz="1200">
              <a:solidFill>
                <a:schemeClr val="dk1"/>
              </a:solidFill>
              <a:highlight>
                <a:schemeClr val="lt1"/>
              </a:highlight>
              <a:latin typeface="Source Sans Pro"/>
              <a:ea typeface="Source Sans Pro"/>
              <a:cs typeface="Source Sans Pro"/>
              <a:sym typeface="Source Sans Pro"/>
            </a:endParaRPr>
          </a:p>
          <a:p>
            <a:pPr indent="0" lvl="0" marL="0" rtl="0" algn="just">
              <a:spcBef>
                <a:spcPts val="0"/>
              </a:spcBef>
              <a:spcAft>
                <a:spcPts val="0"/>
              </a:spcAft>
              <a:buNone/>
            </a:pPr>
            <a:r>
              <a:rPr lang="en" sz="1200">
                <a:solidFill>
                  <a:schemeClr val="dk1"/>
                </a:solidFill>
                <a:highlight>
                  <a:schemeClr val="lt1"/>
                </a:highlight>
                <a:latin typeface="Source Sans Pro"/>
                <a:ea typeface="Source Sans Pro"/>
                <a:cs typeface="Source Sans Pro"/>
                <a:sym typeface="Source Sans Pro"/>
              </a:rPr>
              <a:t>As such our recommendations are </a:t>
            </a:r>
            <a:endParaRPr sz="1200">
              <a:solidFill>
                <a:schemeClr val="dk1"/>
              </a:solidFill>
              <a:highlight>
                <a:schemeClr val="lt1"/>
              </a:highlight>
              <a:latin typeface="Source Sans Pro"/>
              <a:ea typeface="Source Sans Pro"/>
              <a:cs typeface="Source Sans Pro"/>
              <a:sym typeface="Source Sans Pro"/>
            </a:endParaRPr>
          </a:p>
          <a:p>
            <a:pPr indent="-304800" lvl="0" marL="457200" rtl="0" algn="just">
              <a:spcBef>
                <a:spcPts val="0"/>
              </a:spcBef>
              <a:spcAft>
                <a:spcPts val="0"/>
              </a:spcAft>
              <a:buClr>
                <a:schemeClr val="dk1"/>
              </a:buClr>
              <a:buSzPts val="1200"/>
              <a:buFont typeface="Source Sans Pro"/>
              <a:buAutoNum type="arabicParenR"/>
            </a:pPr>
            <a:r>
              <a:rPr lang="en" sz="1200">
                <a:solidFill>
                  <a:schemeClr val="dk1"/>
                </a:solidFill>
                <a:highlight>
                  <a:schemeClr val="lt1"/>
                </a:highlight>
                <a:latin typeface="Source Sans Pro"/>
                <a:ea typeface="Source Sans Pro"/>
                <a:cs typeface="Source Sans Pro"/>
                <a:sym typeface="Source Sans Pro"/>
              </a:rPr>
              <a:t>Increase the frequency of pesticide spraying covering the period from June to September</a:t>
            </a:r>
            <a:endParaRPr sz="1200">
              <a:solidFill>
                <a:schemeClr val="dk1"/>
              </a:solidFill>
              <a:highlight>
                <a:schemeClr val="lt1"/>
              </a:highlight>
              <a:latin typeface="Source Sans Pro"/>
              <a:ea typeface="Source Sans Pro"/>
              <a:cs typeface="Source Sans Pro"/>
              <a:sym typeface="Source Sans Pro"/>
            </a:endParaRPr>
          </a:p>
          <a:p>
            <a:pPr indent="-304800" lvl="0" marL="457200" rtl="0" algn="just">
              <a:spcBef>
                <a:spcPts val="0"/>
              </a:spcBef>
              <a:spcAft>
                <a:spcPts val="0"/>
              </a:spcAft>
              <a:buClr>
                <a:schemeClr val="dk1"/>
              </a:buClr>
              <a:buSzPts val="1200"/>
              <a:buFont typeface="Source Sans Pro"/>
              <a:buAutoNum type="arabicParenR"/>
            </a:pPr>
            <a:r>
              <a:rPr lang="en" sz="1200">
                <a:solidFill>
                  <a:schemeClr val="dk1"/>
                </a:solidFill>
                <a:highlight>
                  <a:schemeClr val="lt1"/>
                </a:highlight>
                <a:latin typeface="Source Sans Pro"/>
                <a:ea typeface="Source Sans Pro"/>
                <a:cs typeface="Source Sans Pro"/>
                <a:sym typeface="Source Sans Pro"/>
              </a:rPr>
              <a:t>Extend fogging area to include the ‘southern portion’ of Chicago</a:t>
            </a:r>
            <a:endParaRPr sz="1200">
              <a:solidFill>
                <a:schemeClr val="dk1"/>
              </a:solidFill>
              <a:highlight>
                <a:schemeClr val="lt1"/>
              </a:highlight>
              <a:latin typeface="Source Sans Pro"/>
              <a:ea typeface="Source Sans Pro"/>
              <a:cs typeface="Source Sans Pro"/>
              <a:sym typeface="Source Sans Pro"/>
            </a:endParaRPr>
          </a:p>
          <a:p>
            <a:pPr indent="-304800" lvl="0" marL="457200" rtl="0" algn="just">
              <a:spcBef>
                <a:spcPts val="0"/>
              </a:spcBef>
              <a:spcAft>
                <a:spcPts val="0"/>
              </a:spcAft>
              <a:buClr>
                <a:schemeClr val="dk1"/>
              </a:buClr>
              <a:buSzPts val="1200"/>
              <a:buFont typeface="Source Sans Pro"/>
              <a:buAutoNum type="arabicParenR"/>
            </a:pPr>
            <a:r>
              <a:rPr lang="en" sz="1200">
                <a:solidFill>
                  <a:schemeClr val="dk1"/>
                </a:solidFill>
                <a:highlight>
                  <a:schemeClr val="lt1"/>
                </a:highlight>
                <a:latin typeface="Source Sans Pro"/>
                <a:ea typeface="Source Sans Pro"/>
                <a:cs typeface="Source Sans Pro"/>
                <a:sym typeface="Source Sans Pro"/>
              </a:rPr>
              <a:t>Increase the number of traps in the city centre</a:t>
            </a:r>
            <a:endParaRPr sz="1200">
              <a:solidFill>
                <a:schemeClr val="dk1"/>
              </a:solidFill>
              <a:highlight>
                <a:schemeClr val="lt1"/>
              </a:highlight>
              <a:latin typeface="Source Sans Pro"/>
              <a:ea typeface="Source Sans Pro"/>
              <a:cs typeface="Source Sans Pro"/>
              <a:sym typeface="Source Sans Pro"/>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1711d16694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1711d16694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162dc6483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162dc6483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15ecff128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15ecff128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162dc648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162dc648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1711d16694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1711d16694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1711d16694_4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1711d16694_4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15ecff128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15ecff128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solidFill>
                  <a:srgbClr val="202124"/>
                </a:solidFill>
                <a:highlight>
                  <a:srgbClr val="FFFFFF"/>
                </a:highlight>
                <a:latin typeface="Calibri"/>
                <a:ea typeface="Calibri"/>
                <a:cs typeface="Calibri"/>
                <a:sym typeface="Calibri"/>
              </a:rPr>
              <a:t>Warm, Moist Weather- a Mosquito's Friend</a:t>
            </a:r>
            <a:endParaRPr>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1616d16467_0_2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1616d16467_0_2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chemeClr val="dk1"/>
              </a:buClr>
              <a:buSzPts val="1050"/>
              <a:buAutoNum type="arabicPeriod"/>
            </a:pPr>
            <a:r>
              <a:rPr lang="en" sz="1050">
                <a:solidFill>
                  <a:schemeClr val="dk1"/>
                </a:solidFill>
                <a:highlight>
                  <a:srgbClr val="FFFFFF"/>
                </a:highlight>
              </a:rPr>
              <a:t>AUC measures how true positive rate (recall) and false positive rate trade off. </a:t>
            </a:r>
            <a:endParaRPr sz="1050">
              <a:solidFill>
                <a:schemeClr val="dk1"/>
              </a:solidFill>
              <a:highlight>
                <a:srgbClr val="FFFFFF"/>
              </a:highlight>
            </a:endParaRPr>
          </a:p>
          <a:p>
            <a:pPr indent="-295275" lvl="0" marL="457200" rtl="0" algn="l">
              <a:spcBef>
                <a:spcPts val="0"/>
              </a:spcBef>
              <a:spcAft>
                <a:spcPts val="0"/>
              </a:spcAft>
              <a:buClr>
                <a:schemeClr val="dk1"/>
              </a:buClr>
              <a:buSzPts val="1050"/>
              <a:buAutoNum type="arabicPeriod"/>
            </a:pPr>
            <a:r>
              <a:rPr lang="en" sz="1050">
                <a:solidFill>
                  <a:schemeClr val="dk1"/>
                </a:solidFill>
                <a:highlight>
                  <a:srgbClr val="FFFFFF"/>
                </a:highlight>
              </a:rPr>
              <a:t>This reveals how good a model is at distinguishing between positive class and negative class.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1700185" y="1991850"/>
            <a:ext cx="5807400" cy="1159800"/>
          </a:xfrm>
          <a:prstGeom prst="rect">
            <a:avLst/>
          </a:prstGeom>
        </p:spPr>
        <p:txBody>
          <a:bodyPr anchorCtr="0" anchor="ctr" bIns="91425" lIns="91425" spcFirstLastPara="1" rIns="91425" wrap="square" tIns="91425">
            <a:noAutofit/>
          </a:bodyPr>
          <a:lstStyle>
            <a:lvl1pPr lvl="0">
              <a:spcBef>
                <a:spcPts val="0"/>
              </a:spcBef>
              <a:spcAft>
                <a:spcPts val="0"/>
              </a:spcAft>
              <a:buSzPts val="5800"/>
              <a:buNone/>
              <a:defRPr b="1" sz="5800"/>
            </a:lvl1pPr>
            <a:lvl2pPr lvl="1">
              <a:spcBef>
                <a:spcPts val="0"/>
              </a:spcBef>
              <a:spcAft>
                <a:spcPts val="0"/>
              </a:spcAft>
              <a:buSzPts val="5800"/>
              <a:buNone/>
              <a:defRPr b="1" sz="5800"/>
            </a:lvl2pPr>
            <a:lvl3pPr lvl="2">
              <a:spcBef>
                <a:spcPts val="0"/>
              </a:spcBef>
              <a:spcAft>
                <a:spcPts val="0"/>
              </a:spcAft>
              <a:buSzPts val="5800"/>
              <a:buNone/>
              <a:defRPr b="1" sz="5800"/>
            </a:lvl3pPr>
            <a:lvl4pPr lvl="3">
              <a:spcBef>
                <a:spcPts val="0"/>
              </a:spcBef>
              <a:spcAft>
                <a:spcPts val="0"/>
              </a:spcAft>
              <a:buSzPts val="5800"/>
              <a:buNone/>
              <a:defRPr b="1" sz="5800"/>
            </a:lvl4pPr>
            <a:lvl5pPr lvl="4">
              <a:spcBef>
                <a:spcPts val="0"/>
              </a:spcBef>
              <a:spcAft>
                <a:spcPts val="0"/>
              </a:spcAft>
              <a:buSzPts val="5800"/>
              <a:buNone/>
              <a:defRPr b="1" sz="5800"/>
            </a:lvl5pPr>
            <a:lvl6pPr lvl="5">
              <a:spcBef>
                <a:spcPts val="0"/>
              </a:spcBef>
              <a:spcAft>
                <a:spcPts val="0"/>
              </a:spcAft>
              <a:buSzPts val="5800"/>
              <a:buNone/>
              <a:defRPr b="1" sz="5800"/>
            </a:lvl6pPr>
            <a:lvl7pPr lvl="6">
              <a:spcBef>
                <a:spcPts val="0"/>
              </a:spcBef>
              <a:spcAft>
                <a:spcPts val="0"/>
              </a:spcAft>
              <a:buSzPts val="5800"/>
              <a:buNone/>
              <a:defRPr b="1" sz="5800"/>
            </a:lvl7pPr>
            <a:lvl8pPr lvl="7">
              <a:spcBef>
                <a:spcPts val="0"/>
              </a:spcBef>
              <a:spcAft>
                <a:spcPts val="0"/>
              </a:spcAft>
              <a:buSzPts val="5800"/>
              <a:buNone/>
              <a:defRPr b="1" sz="5800"/>
            </a:lvl8pPr>
            <a:lvl9pPr lvl="8">
              <a:spcBef>
                <a:spcPts val="0"/>
              </a:spcBef>
              <a:spcAft>
                <a:spcPts val="0"/>
              </a:spcAft>
              <a:buSzPts val="5800"/>
              <a:buNone/>
              <a:defRPr b="1" sz="5800"/>
            </a:lvl9pPr>
          </a:lstStyle>
          <a:p/>
        </p:txBody>
      </p:sp>
      <p:sp>
        <p:nvSpPr>
          <p:cNvPr id="11" name="Google Shape;11;p2"/>
          <p:cNvSpPr/>
          <p:nvPr/>
        </p:nvSpPr>
        <p:spPr>
          <a:xfrm>
            <a:off x="7337531" y="463007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0243" y="4182401"/>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893253" y="3333348"/>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71302" y="4923775"/>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386266" y="50813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79460" y="2703980"/>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61540" y="643097"/>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07235" y="1080863"/>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314019" y="3625322"/>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882858" y="4186761"/>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58313" y="1596559"/>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396483" y="226428"/>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17492" y="2000594"/>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425273" y="387880"/>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014029" y="4567546"/>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mplete pattern">
  <p:cSld name="BLANK_1">
    <p:bg>
      <p:bgPr>
        <a:blipFill>
          <a:blip r:embed="rId2">
            <a:alphaModFix/>
          </a:blip>
          <a:stretch>
            <a:fillRect/>
          </a:stretch>
        </a:blipFill>
      </p:bgPr>
    </p:bg>
    <p:spTree>
      <p:nvGrpSpPr>
        <p:cNvPr id="63"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66" name="Shape 66"/>
        <p:cNvGrpSpPr/>
        <p:nvPr/>
      </p:nvGrpSpPr>
      <p:grpSpPr>
        <a:xfrm>
          <a:off x="0" y="0"/>
          <a:ext cx="0" cy="0"/>
          <a:chOff x="0" y="0"/>
          <a:chExt cx="0" cy="0"/>
        </a:xfrm>
      </p:grpSpPr>
      <p:sp>
        <p:nvSpPr>
          <p:cNvPr id="67" name="Google Shape;67;p1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68" name="Google Shape;68;p1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69" name="Google Shape;69;p12"/>
          <p:cNvSpPr txBox="1"/>
          <p:nvPr>
            <p:ph type="ctrTitle"/>
          </p:nvPr>
        </p:nvSpPr>
        <p:spPr>
          <a:xfrm>
            <a:off x="3044700" y="1444255"/>
            <a:ext cx="3054600" cy="153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a:lvl1pPr>
            <a:lvl2pPr lvl="1" rtl="0" algn="ctr">
              <a:spcBef>
                <a:spcPts val="0"/>
              </a:spcBef>
              <a:spcAft>
                <a:spcPts val="0"/>
              </a:spcAft>
              <a:buSzPts val="2000"/>
              <a:buNone/>
              <a:defRPr/>
            </a:lvl2pPr>
            <a:lvl3pPr lvl="2" rtl="0" algn="ctr">
              <a:spcBef>
                <a:spcPts val="0"/>
              </a:spcBef>
              <a:spcAft>
                <a:spcPts val="0"/>
              </a:spcAft>
              <a:buSzPts val="2000"/>
              <a:buNone/>
              <a:defRPr/>
            </a:lvl3pPr>
            <a:lvl4pPr lvl="3" rtl="0" algn="ctr">
              <a:spcBef>
                <a:spcPts val="0"/>
              </a:spcBef>
              <a:spcAft>
                <a:spcPts val="0"/>
              </a:spcAft>
              <a:buSzPts val="2000"/>
              <a:buNone/>
              <a:defRPr/>
            </a:lvl4pPr>
            <a:lvl5pPr lvl="4" rtl="0" algn="ctr">
              <a:spcBef>
                <a:spcPts val="0"/>
              </a:spcBef>
              <a:spcAft>
                <a:spcPts val="0"/>
              </a:spcAft>
              <a:buSzPts val="2000"/>
              <a:buNone/>
              <a:defRPr/>
            </a:lvl5pPr>
            <a:lvl6pPr lvl="5" rtl="0" algn="ctr">
              <a:spcBef>
                <a:spcPts val="0"/>
              </a:spcBef>
              <a:spcAft>
                <a:spcPts val="0"/>
              </a:spcAft>
              <a:buSzPts val="2000"/>
              <a:buNone/>
              <a:defRPr/>
            </a:lvl6pPr>
            <a:lvl7pPr lvl="6" rtl="0" algn="ctr">
              <a:spcBef>
                <a:spcPts val="0"/>
              </a:spcBef>
              <a:spcAft>
                <a:spcPts val="0"/>
              </a:spcAft>
              <a:buSzPts val="2000"/>
              <a:buNone/>
              <a:defRPr/>
            </a:lvl7pPr>
            <a:lvl8pPr lvl="7" rtl="0" algn="ctr">
              <a:spcBef>
                <a:spcPts val="0"/>
              </a:spcBef>
              <a:spcAft>
                <a:spcPts val="0"/>
              </a:spcAft>
              <a:buSzPts val="2000"/>
              <a:buNone/>
              <a:defRPr/>
            </a:lvl8pPr>
            <a:lvl9pPr lvl="8" rtl="0" algn="ctr">
              <a:spcBef>
                <a:spcPts val="0"/>
              </a:spcBef>
              <a:spcAft>
                <a:spcPts val="0"/>
              </a:spcAft>
              <a:buSzPts val="2000"/>
              <a:buNone/>
              <a:defRPr/>
            </a:lvl9pPr>
          </a:lstStyle>
          <a:p/>
        </p:txBody>
      </p:sp>
      <p:sp>
        <p:nvSpPr>
          <p:cNvPr id="70" name="Google Shape;70;p12"/>
          <p:cNvSpPr txBox="1"/>
          <p:nvPr>
            <p:ph idx="1" type="subTitle"/>
          </p:nvPr>
        </p:nvSpPr>
        <p:spPr>
          <a:xfrm>
            <a:off x="3044700" y="3116580"/>
            <a:ext cx="3054600" cy="7014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100"/>
              <a:buFont typeface="Economica"/>
              <a:buNone/>
              <a:defRPr sz="2100">
                <a:latin typeface="Economica"/>
                <a:ea typeface="Economica"/>
                <a:cs typeface="Economica"/>
                <a:sym typeface="Economica"/>
              </a:defRPr>
            </a:lvl1pPr>
            <a:lvl2pPr lvl="1" rtl="0"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rtl="0"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rtl="0"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rtl="0"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rtl="0"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rtl="0"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rtl="0"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rtl="0"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71" name="Google Shape;71;p1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3"/>
          <p:cNvSpPr txBox="1"/>
          <p:nvPr>
            <p:ph type="ctrTitle"/>
          </p:nvPr>
        </p:nvSpPr>
        <p:spPr>
          <a:xfrm>
            <a:off x="1546025" y="1754794"/>
            <a:ext cx="58326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400"/>
              <a:buNone/>
              <a:defRPr b="1" sz="4400"/>
            </a:lvl1pPr>
            <a:lvl2pPr lvl="1" rtl="0">
              <a:spcBef>
                <a:spcPts val="0"/>
              </a:spcBef>
              <a:spcAft>
                <a:spcPts val="0"/>
              </a:spcAft>
              <a:buSzPts val="4400"/>
              <a:buNone/>
              <a:defRPr b="1" sz="4400"/>
            </a:lvl2pPr>
            <a:lvl3pPr lvl="2" rtl="0">
              <a:spcBef>
                <a:spcPts val="0"/>
              </a:spcBef>
              <a:spcAft>
                <a:spcPts val="0"/>
              </a:spcAft>
              <a:buSzPts val="4400"/>
              <a:buNone/>
              <a:defRPr b="1" sz="4400"/>
            </a:lvl3pPr>
            <a:lvl4pPr lvl="3" rtl="0">
              <a:spcBef>
                <a:spcPts val="0"/>
              </a:spcBef>
              <a:spcAft>
                <a:spcPts val="0"/>
              </a:spcAft>
              <a:buSzPts val="4400"/>
              <a:buNone/>
              <a:defRPr b="1" sz="4400"/>
            </a:lvl4pPr>
            <a:lvl5pPr lvl="4" rtl="0">
              <a:spcBef>
                <a:spcPts val="0"/>
              </a:spcBef>
              <a:spcAft>
                <a:spcPts val="0"/>
              </a:spcAft>
              <a:buSzPts val="4400"/>
              <a:buNone/>
              <a:defRPr b="1" sz="4400"/>
            </a:lvl5pPr>
            <a:lvl6pPr lvl="5" rtl="0">
              <a:spcBef>
                <a:spcPts val="0"/>
              </a:spcBef>
              <a:spcAft>
                <a:spcPts val="0"/>
              </a:spcAft>
              <a:buSzPts val="4400"/>
              <a:buNone/>
              <a:defRPr b="1" sz="4400"/>
            </a:lvl6pPr>
            <a:lvl7pPr lvl="6" rtl="0">
              <a:spcBef>
                <a:spcPts val="0"/>
              </a:spcBef>
              <a:spcAft>
                <a:spcPts val="0"/>
              </a:spcAft>
              <a:buSzPts val="4400"/>
              <a:buNone/>
              <a:defRPr b="1" sz="4400"/>
            </a:lvl7pPr>
            <a:lvl8pPr lvl="7" rtl="0">
              <a:spcBef>
                <a:spcPts val="0"/>
              </a:spcBef>
              <a:spcAft>
                <a:spcPts val="0"/>
              </a:spcAft>
              <a:buSzPts val="4400"/>
              <a:buNone/>
              <a:defRPr b="1" sz="4400"/>
            </a:lvl8pPr>
            <a:lvl9pPr lvl="8" rtl="0">
              <a:spcBef>
                <a:spcPts val="0"/>
              </a:spcBef>
              <a:spcAft>
                <a:spcPts val="0"/>
              </a:spcAft>
              <a:buSzPts val="4400"/>
              <a:buNone/>
              <a:defRPr b="1" sz="4400"/>
            </a:lvl9pPr>
          </a:lstStyle>
          <a:p/>
        </p:txBody>
      </p:sp>
      <p:sp>
        <p:nvSpPr>
          <p:cNvPr id="28" name="Google Shape;28;p3"/>
          <p:cNvSpPr txBox="1"/>
          <p:nvPr>
            <p:ph idx="1" type="subTitle"/>
          </p:nvPr>
        </p:nvSpPr>
        <p:spPr>
          <a:xfrm>
            <a:off x="1546025" y="3011511"/>
            <a:ext cx="5832600" cy="784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9"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b="0" l="19" r="19" t="0"/>
          <a:stretch/>
        </p:blipFill>
        <p:spPr>
          <a:xfrm flipH="1" rot="10800000">
            <a:off x="5952" y="0"/>
            <a:ext cx="9140602" cy="5143500"/>
          </a:xfrm>
          <a:prstGeom prst="rect">
            <a:avLst/>
          </a:prstGeom>
          <a:noFill/>
          <a:ln>
            <a:noFill/>
          </a:ln>
        </p:spPr>
      </p:pic>
      <p:sp>
        <p:nvSpPr>
          <p:cNvPr id="31" name="Google Shape;31;p4"/>
          <p:cNvSpPr txBox="1"/>
          <p:nvPr>
            <p:ph idx="1" type="body"/>
          </p:nvPr>
        </p:nvSpPr>
        <p:spPr>
          <a:xfrm>
            <a:off x="1215300" y="1723650"/>
            <a:ext cx="6713400" cy="819900"/>
          </a:xfrm>
          <a:prstGeom prst="rect">
            <a:avLst/>
          </a:prstGeom>
        </p:spPr>
        <p:txBody>
          <a:bodyPr anchorCtr="0" anchor="t" bIns="91425" lIns="91425" spcFirstLastPara="1" rIns="91425" wrap="square" tIns="91425">
            <a:noAutofit/>
          </a:bodyPr>
          <a:lstStyle>
            <a:lvl1pPr indent="-457200" lvl="0" marL="457200" rtl="0" algn="ctr">
              <a:spcBef>
                <a:spcPts val="600"/>
              </a:spcBef>
              <a:spcAft>
                <a:spcPts val="0"/>
              </a:spcAft>
              <a:buClr>
                <a:schemeClr val="dk1"/>
              </a:buClr>
              <a:buSzPts val="3600"/>
              <a:buChar char="◎"/>
              <a:defRPr i="1" sz="3600"/>
            </a:lvl1pPr>
            <a:lvl2pPr indent="-457200" lvl="1" marL="914400" rtl="0" algn="ctr">
              <a:spcBef>
                <a:spcPts val="0"/>
              </a:spcBef>
              <a:spcAft>
                <a:spcPts val="0"/>
              </a:spcAft>
              <a:buClr>
                <a:schemeClr val="dk1"/>
              </a:buClr>
              <a:buSzPts val="3600"/>
              <a:buChar char="○"/>
              <a:defRPr i="1" sz="3600"/>
            </a:lvl2pPr>
            <a:lvl3pPr indent="-457200" lvl="2" marL="1371600" rtl="0" algn="ctr">
              <a:spcBef>
                <a:spcPts val="0"/>
              </a:spcBef>
              <a:spcAft>
                <a:spcPts val="0"/>
              </a:spcAft>
              <a:buClr>
                <a:schemeClr val="dk1"/>
              </a:buClr>
              <a:buSzPts val="3600"/>
              <a:buChar char="◉"/>
              <a:defRPr i="1" sz="3600"/>
            </a:lvl3pPr>
            <a:lvl4pPr indent="-457200" lvl="3" marL="1828800" rtl="0" algn="ctr">
              <a:spcBef>
                <a:spcPts val="0"/>
              </a:spcBef>
              <a:spcAft>
                <a:spcPts val="0"/>
              </a:spcAft>
              <a:buSzPts val="3600"/>
              <a:buChar char="●"/>
              <a:defRPr i="1" sz="3600"/>
            </a:lvl4pPr>
            <a:lvl5pPr indent="-457200" lvl="4" marL="2286000" rtl="0" algn="ctr">
              <a:spcBef>
                <a:spcPts val="0"/>
              </a:spcBef>
              <a:spcAft>
                <a:spcPts val="0"/>
              </a:spcAft>
              <a:buSzPts val="3600"/>
              <a:buChar char="○"/>
              <a:defRPr i="1" sz="3600"/>
            </a:lvl5pPr>
            <a:lvl6pPr indent="-457200" lvl="5" marL="2743200" rtl="0" algn="ctr">
              <a:spcBef>
                <a:spcPts val="0"/>
              </a:spcBef>
              <a:spcAft>
                <a:spcPts val="0"/>
              </a:spcAft>
              <a:buSzPts val="3600"/>
              <a:buChar char="■"/>
              <a:defRPr i="1" sz="3600"/>
            </a:lvl6pPr>
            <a:lvl7pPr indent="-457200" lvl="6" marL="3200400" rtl="0" algn="ctr">
              <a:spcBef>
                <a:spcPts val="0"/>
              </a:spcBef>
              <a:spcAft>
                <a:spcPts val="0"/>
              </a:spcAft>
              <a:buSzPts val="3600"/>
              <a:buChar char="●"/>
              <a:defRPr i="1" sz="3600"/>
            </a:lvl7pPr>
            <a:lvl8pPr indent="-457200" lvl="7" marL="3657600" rtl="0" algn="ctr">
              <a:spcBef>
                <a:spcPts val="0"/>
              </a:spcBef>
              <a:spcAft>
                <a:spcPts val="0"/>
              </a:spcAft>
              <a:buSzPts val="3600"/>
              <a:buChar char="○"/>
              <a:defRPr i="1" sz="3600"/>
            </a:lvl8pPr>
            <a:lvl9pPr indent="-457200" lvl="8" marL="4114800" algn="ctr">
              <a:spcBef>
                <a:spcPts val="0"/>
              </a:spcBef>
              <a:spcAft>
                <a:spcPts val="0"/>
              </a:spcAft>
              <a:buSzPts val="3600"/>
              <a:buChar char="■"/>
              <a:defRPr i="1" sz="3600"/>
            </a:lvl9pPr>
          </a:lstStyle>
          <a:p/>
        </p:txBody>
      </p:sp>
      <p:grpSp>
        <p:nvGrpSpPr>
          <p:cNvPr id="32" name="Google Shape;32;p4"/>
          <p:cNvGrpSpPr/>
          <p:nvPr/>
        </p:nvGrpSpPr>
        <p:grpSpPr>
          <a:xfrm>
            <a:off x="3839646" y="782918"/>
            <a:ext cx="1464573" cy="842707"/>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chemeClr val="accent1"/>
                  </a:solidFill>
                  <a:latin typeface="Source Sans Pro"/>
                  <a:ea typeface="Source Sans Pro"/>
                  <a:cs typeface="Source Sans Pro"/>
                  <a:sym typeface="Source Sans Pro"/>
                </a:rPr>
                <a:t>“</a:t>
              </a:r>
              <a:endParaRPr b="1" sz="6000">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cap="flat" cmpd="sng" w="9525">
              <a:solidFill>
                <a:srgbClr val="CFD8D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4190700" y="1925385"/>
              <a:ext cx="762600" cy="762600"/>
            </a:xfrm>
            <a:prstGeom prst="ellipse">
              <a:avLst/>
            </a:prstGeom>
            <a:noFill/>
            <a:ln cap="flat" cmpd="sng" w="19050">
              <a:solidFill>
                <a:srgbClr val="CFD8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 name="Google Shape;36;p4"/>
          <p:cNvCxnSpPr>
            <a:endCxn id="34" idx="1"/>
          </p:cNvCxnSpPr>
          <p:nvPr/>
        </p:nvCxnSpPr>
        <p:spPr>
          <a:xfrm>
            <a:off x="3750511" y="390297"/>
            <a:ext cx="532200" cy="535500"/>
          </a:xfrm>
          <a:prstGeom prst="straightConnector1">
            <a:avLst/>
          </a:prstGeom>
          <a:noFill/>
          <a:ln cap="flat" cmpd="sng" w="9525">
            <a:solidFill>
              <a:srgbClr val="CFD8DC"/>
            </a:solidFill>
            <a:prstDash val="solid"/>
            <a:round/>
            <a:headEnd len="med" w="med" type="none"/>
            <a:tailEnd len="med" w="med" type="none"/>
          </a:ln>
        </p:spPr>
      </p:cxnSp>
      <p:cxnSp>
        <p:nvCxnSpPr>
          <p:cNvPr id="37" name="Google Shape;37;p4"/>
          <p:cNvCxnSpPr/>
          <p:nvPr/>
        </p:nvCxnSpPr>
        <p:spPr>
          <a:xfrm rot="10800000">
            <a:off x="4362902" y="436125"/>
            <a:ext cx="209100" cy="369600"/>
          </a:xfrm>
          <a:prstGeom prst="straightConnector1">
            <a:avLst/>
          </a:prstGeom>
          <a:noFill/>
          <a:ln cap="flat" cmpd="sng" w="9525">
            <a:solidFill>
              <a:srgbClr val="CFD8DC"/>
            </a:solidFill>
            <a:prstDash val="solid"/>
            <a:round/>
            <a:headEnd len="med" w="med" type="none"/>
            <a:tailEnd len="med" w="med" type="none"/>
          </a:ln>
        </p:spPr>
      </p:cxnSp>
      <p:cxnSp>
        <p:nvCxnSpPr>
          <p:cNvPr id="38" name="Google Shape;38;p4"/>
          <p:cNvCxnSpPr/>
          <p:nvPr/>
        </p:nvCxnSpPr>
        <p:spPr>
          <a:xfrm flipH="1" rot="10800000">
            <a:off x="4704510" y="351930"/>
            <a:ext cx="347100" cy="474600"/>
          </a:xfrm>
          <a:prstGeom prst="straightConnector1">
            <a:avLst/>
          </a:prstGeom>
          <a:noFill/>
          <a:ln cap="flat" cmpd="sng" w="9525">
            <a:solidFill>
              <a:srgbClr val="CFD8DC"/>
            </a:solidFill>
            <a:prstDash val="solid"/>
            <a:round/>
            <a:headEnd len="med" w="med" type="none"/>
            <a:tailEnd len="med" w="med" type="none"/>
          </a:ln>
        </p:spPr>
      </p:cxnSp>
      <p:sp>
        <p:nvSpPr>
          <p:cNvPr id="39" name="Google Shape;39;p4"/>
          <p:cNvSpPr txBox="1"/>
          <p:nvPr>
            <p:ph idx="12" type="sldNum"/>
          </p:nvPr>
        </p:nvSpPr>
        <p:spPr>
          <a:xfrm>
            <a:off x="-87" y="4749844"/>
            <a:ext cx="91440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40" name="Shape 40"/>
        <p:cNvGrpSpPr/>
        <p:nvPr/>
      </p:nvGrpSpPr>
      <p:grpSpPr>
        <a:xfrm>
          <a:off x="0" y="0"/>
          <a:ext cx="0" cy="0"/>
          <a:chOff x="0" y="0"/>
          <a:chExt cx="0" cy="0"/>
        </a:xfrm>
      </p:grpSpPr>
      <p:sp>
        <p:nvSpPr>
          <p:cNvPr id="41" name="Google Shape;41;p5"/>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2" name="Google Shape;42;p5"/>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sz="2400"/>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sz="2400"/>
            </a:lvl4pPr>
            <a:lvl5pPr indent="-381000" lvl="4" marL="2286000">
              <a:spcBef>
                <a:spcPts val="0"/>
              </a:spcBef>
              <a:spcAft>
                <a:spcPts val="0"/>
              </a:spcAft>
              <a:buSzPts val="2400"/>
              <a:buChar char="○"/>
              <a:defRPr sz="2400"/>
            </a:lvl5pPr>
            <a:lvl6pPr indent="-381000" lvl="5" marL="2743200">
              <a:spcBef>
                <a:spcPts val="0"/>
              </a:spcBef>
              <a:spcAft>
                <a:spcPts val="0"/>
              </a:spcAft>
              <a:buSzPts val="2400"/>
              <a:buChar char="■"/>
              <a:defRPr sz="2400"/>
            </a:lvl6pPr>
            <a:lvl7pPr indent="-381000" lvl="6" marL="3200400">
              <a:spcBef>
                <a:spcPts val="0"/>
              </a:spcBef>
              <a:spcAft>
                <a:spcPts val="0"/>
              </a:spcAft>
              <a:buSzPts val="2400"/>
              <a:buChar char="●"/>
              <a:defRPr sz="2400"/>
            </a:lvl7pPr>
            <a:lvl8pPr indent="-381000" lvl="7" marL="3657600">
              <a:spcBef>
                <a:spcPts val="0"/>
              </a:spcBef>
              <a:spcAft>
                <a:spcPts val="0"/>
              </a:spcAft>
              <a:buSzPts val="2400"/>
              <a:buChar char="○"/>
              <a:defRPr sz="2400"/>
            </a:lvl8pPr>
            <a:lvl9pPr indent="-381000" lvl="8" marL="4114800">
              <a:spcBef>
                <a:spcPts val="0"/>
              </a:spcBef>
              <a:spcAft>
                <a:spcPts val="0"/>
              </a:spcAft>
              <a:buSzPts val="2400"/>
              <a:buChar char="■"/>
              <a:defRPr sz="2400"/>
            </a:lvl9pPr>
          </a:lstStyle>
          <a:p/>
        </p:txBody>
      </p:sp>
      <p:sp>
        <p:nvSpPr>
          <p:cNvPr id="43" name="Google Shape;43;p5"/>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44" name="Shape 44"/>
        <p:cNvGrpSpPr/>
        <p:nvPr/>
      </p:nvGrpSpPr>
      <p:grpSpPr>
        <a:xfrm>
          <a:off x="0" y="0"/>
          <a:ext cx="0" cy="0"/>
          <a:chOff x="0" y="0"/>
          <a:chExt cx="0" cy="0"/>
        </a:xfrm>
      </p:grpSpPr>
      <p:sp>
        <p:nvSpPr>
          <p:cNvPr id="45" name="Google Shape;45;p6"/>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6" name="Google Shape;46;p6"/>
          <p:cNvSpPr txBox="1"/>
          <p:nvPr>
            <p:ph idx="1" type="body"/>
          </p:nvPr>
        </p:nvSpPr>
        <p:spPr>
          <a:xfrm>
            <a:off x="786137" y="1200150"/>
            <a:ext cx="3675300" cy="37257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7" name="Google Shape;47;p6"/>
          <p:cNvSpPr txBox="1"/>
          <p:nvPr>
            <p:ph idx="2" type="body"/>
          </p:nvPr>
        </p:nvSpPr>
        <p:spPr>
          <a:xfrm>
            <a:off x="4682659" y="1200150"/>
            <a:ext cx="3675300" cy="37257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8" name="Google Shape;48;p6"/>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9" name="Shape 49"/>
        <p:cNvGrpSpPr/>
        <p:nvPr/>
      </p:nvGrpSpPr>
      <p:grpSpPr>
        <a:xfrm>
          <a:off x="0" y="0"/>
          <a:ext cx="0" cy="0"/>
          <a:chOff x="0" y="0"/>
          <a:chExt cx="0" cy="0"/>
        </a:xfrm>
      </p:grpSpPr>
      <p:sp>
        <p:nvSpPr>
          <p:cNvPr id="50" name="Google Shape;50;p7"/>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51" name="Google Shape;51;p7"/>
          <p:cNvSpPr txBox="1"/>
          <p:nvPr>
            <p:ph idx="1" type="body"/>
          </p:nvPr>
        </p:nvSpPr>
        <p:spPr>
          <a:xfrm>
            <a:off x="786150"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2" name="Google Shape;52;p7"/>
          <p:cNvSpPr txBox="1"/>
          <p:nvPr>
            <p:ph idx="2" type="body"/>
          </p:nvPr>
        </p:nvSpPr>
        <p:spPr>
          <a:xfrm>
            <a:off x="3329992"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3" name="Google Shape;53;p7"/>
          <p:cNvSpPr txBox="1"/>
          <p:nvPr>
            <p:ph idx="3" type="body"/>
          </p:nvPr>
        </p:nvSpPr>
        <p:spPr>
          <a:xfrm>
            <a:off x="5873834"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4" name="Google Shape;54;p7"/>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8"/>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7" name="Google Shape;57;p8"/>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58" name="Shape 58"/>
        <p:cNvGrpSpPr/>
        <p:nvPr/>
      </p:nvGrpSpPr>
      <p:grpSpPr>
        <a:xfrm>
          <a:off x="0" y="0"/>
          <a:ext cx="0" cy="0"/>
          <a:chOff x="0" y="0"/>
          <a:chExt cx="0" cy="0"/>
        </a:xfrm>
      </p:grpSpPr>
      <p:sp>
        <p:nvSpPr>
          <p:cNvPr id="59" name="Google Shape;59;p9"/>
          <p:cNvSpPr txBox="1"/>
          <p:nvPr>
            <p:ph idx="1" type="body"/>
          </p:nvPr>
        </p:nvSpPr>
        <p:spPr>
          <a:xfrm>
            <a:off x="457200" y="4055343"/>
            <a:ext cx="8229600" cy="3687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
        <p:nvSpPr>
          <p:cNvPr id="60" name="Google Shape;60;p9"/>
          <p:cNvSpPr txBox="1"/>
          <p:nvPr>
            <p:ph idx="12" type="sldNum"/>
          </p:nvPr>
        </p:nvSpPr>
        <p:spPr>
          <a:xfrm>
            <a:off x="-92" y="4749844"/>
            <a:ext cx="91440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10"/>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p:txBody>
      </p:sp>
      <p:sp>
        <p:nvSpPr>
          <p:cNvPr id="7" name="Google Shape;7;p1"/>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indent="-381000" lvl="1" marL="9144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indent="-381000" lvl="2" marL="13716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indent="-342900" lvl="3" marL="18288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indent="-342900" lvl="4" marL="22860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indent="-342900" lvl="5" marL="27432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indent="-342900" lvl="6" marL="32004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indent="-342900" lvl="7" marL="36576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indent="-342900" lvl="8" marL="41148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lvl="0" algn="r">
              <a:buNone/>
              <a:defRPr b="1" sz="1300">
                <a:solidFill>
                  <a:schemeClr val="accent1"/>
                </a:solidFill>
                <a:latin typeface="Source Sans Pro"/>
                <a:ea typeface="Source Sans Pro"/>
                <a:cs typeface="Source Sans Pro"/>
                <a:sym typeface="Source Sans Pro"/>
              </a:defRPr>
            </a:lvl1pPr>
            <a:lvl2pPr lvl="1" algn="r">
              <a:buNone/>
              <a:defRPr b="1" sz="1300">
                <a:solidFill>
                  <a:schemeClr val="accent1"/>
                </a:solidFill>
                <a:latin typeface="Source Sans Pro"/>
                <a:ea typeface="Source Sans Pro"/>
                <a:cs typeface="Source Sans Pro"/>
                <a:sym typeface="Source Sans Pro"/>
              </a:defRPr>
            </a:lvl2pPr>
            <a:lvl3pPr lvl="2" algn="r">
              <a:buNone/>
              <a:defRPr b="1" sz="1300">
                <a:solidFill>
                  <a:schemeClr val="accent1"/>
                </a:solidFill>
                <a:latin typeface="Source Sans Pro"/>
                <a:ea typeface="Source Sans Pro"/>
                <a:cs typeface="Source Sans Pro"/>
                <a:sym typeface="Source Sans Pro"/>
              </a:defRPr>
            </a:lvl3pPr>
            <a:lvl4pPr lvl="3" algn="r">
              <a:buNone/>
              <a:defRPr b="1" sz="1300">
                <a:solidFill>
                  <a:schemeClr val="accent1"/>
                </a:solidFill>
                <a:latin typeface="Source Sans Pro"/>
                <a:ea typeface="Source Sans Pro"/>
                <a:cs typeface="Source Sans Pro"/>
                <a:sym typeface="Source Sans Pro"/>
              </a:defRPr>
            </a:lvl4pPr>
            <a:lvl5pPr lvl="4" algn="r">
              <a:buNone/>
              <a:defRPr b="1" sz="1300">
                <a:solidFill>
                  <a:schemeClr val="accent1"/>
                </a:solidFill>
                <a:latin typeface="Source Sans Pro"/>
                <a:ea typeface="Source Sans Pro"/>
                <a:cs typeface="Source Sans Pro"/>
                <a:sym typeface="Source Sans Pro"/>
              </a:defRPr>
            </a:lvl5pPr>
            <a:lvl6pPr lvl="5" algn="r">
              <a:buNone/>
              <a:defRPr b="1" sz="1300">
                <a:solidFill>
                  <a:schemeClr val="accent1"/>
                </a:solidFill>
                <a:latin typeface="Source Sans Pro"/>
                <a:ea typeface="Source Sans Pro"/>
                <a:cs typeface="Source Sans Pro"/>
                <a:sym typeface="Source Sans Pro"/>
              </a:defRPr>
            </a:lvl6pPr>
            <a:lvl7pPr lvl="6" algn="r">
              <a:buNone/>
              <a:defRPr b="1" sz="1300">
                <a:solidFill>
                  <a:schemeClr val="accent1"/>
                </a:solidFill>
                <a:latin typeface="Source Sans Pro"/>
                <a:ea typeface="Source Sans Pro"/>
                <a:cs typeface="Source Sans Pro"/>
                <a:sym typeface="Source Sans Pro"/>
              </a:defRPr>
            </a:lvl7pPr>
            <a:lvl8pPr lvl="7" algn="r">
              <a:buNone/>
              <a:defRPr b="1" sz="1300">
                <a:solidFill>
                  <a:schemeClr val="accent1"/>
                </a:solidFill>
                <a:latin typeface="Source Sans Pro"/>
                <a:ea typeface="Source Sans Pro"/>
                <a:cs typeface="Source Sans Pro"/>
                <a:sym typeface="Source Sans Pro"/>
              </a:defRPr>
            </a:lvl8pPr>
            <a:lvl9pPr lvl="8" algn="r">
              <a:buNone/>
              <a:defRPr b="1" sz="1300">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9.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3"/>
          <p:cNvSpPr txBox="1"/>
          <p:nvPr>
            <p:ph type="ctrTitle"/>
          </p:nvPr>
        </p:nvSpPr>
        <p:spPr>
          <a:xfrm>
            <a:off x="311700" y="323925"/>
            <a:ext cx="8520600" cy="40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000000"/>
                </a:solidFill>
              </a:rPr>
              <a:t>Project 4 - </a:t>
            </a:r>
            <a:r>
              <a:rPr lang="en" sz="2400">
                <a:solidFill>
                  <a:srgbClr val="000000"/>
                </a:solidFill>
              </a:rPr>
              <a:t>West Nile Virus</a:t>
            </a:r>
            <a:endParaRPr sz="2400">
              <a:solidFill>
                <a:srgbClr val="000000"/>
              </a:solidFill>
            </a:endParaRPr>
          </a:p>
        </p:txBody>
      </p:sp>
      <p:sp>
        <p:nvSpPr>
          <p:cNvPr id="77" name="Google Shape;77;p13"/>
          <p:cNvSpPr txBox="1"/>
          <p:nvPr>
            <p:ph idx="1" type="subTitle"/>
          </p:nvPr>
        </p:nvSpPr>
        <p:spPr>
          <a:xfrm>
            <a:off x="144850" y="562675"/>
            <a:ext cx="8520600" cy="10785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lang="en" sz="2915" u="sng">
                <a:solidFill>
                  <a:srgbClr val="000000"/>
                </a:solidFill>
              </a:rPr>
              <a:t>Group 4</a:t>
            </a:r>
            <a:endParaRPr sz="2915" u="sng">
              <a:solidFill>
                <a:srgbClr val="000000"/>
              </a:solidFill>
            </a:endParaRPr>
          </a:p>
          <a:p>
            <a:pPr indent="0" lvl="0" marL="0" rtl="0" algn="ctr">
              <a:spcBef>
                <a:spcPts val="600"/>
              </a:spcBef>
              <a:spcAft>
                <a:spcPts val="0"/>
              </a:spcAft>
              <a:buNone/>
            </a:pPr>
            <a:r>
              <a:rPr lang="en" sz="2915">
                <a:solidFill>
                  <a:srgbClr val="000000"/>
                </a:solidFill>
              </a:rPr>
              <a:t>Soon Zheng Foong</a:t>
            </a:r>
            <a:endParaRPr sz="2915">
              <a:solidFill>
                <a:srgbClr val="000000"/>
              </a:solidFill>
            </a:endParaRPr>
          </a:p>
          <a:p>
            <a:pPr indent="0" lvl="0" marL="0" rtl="0" algn="ctr">
              <a:spcBef>
                <a:spcPts val="600"/>
              </a:spcBef>
              <a:spcAft>
                <a:spcPts val="0"/>
              </a:spcAft>
              <a:buNone/>
            </a:pPr>
            <a:r>
              <a:rPr lang="en" sz="2915">
                <a:solidFill>
                  <a:srgbClr val="000000"/>
                </a:solidFill>
              </a:rPr>
              <a:t>Brandon Loh</a:t>
            </a:r>
            <a:endParaRPr sz="2915">
              <a:solidFill>
                <a:srgbClr val="000000"/>
              </a:solidFill>
            </a:endParaRPr>
          </a:p>
          <a:p>
            <a:pPr indent="0" lvl="0" marL="0" rtl="0" algn="ctr">
              <a:spcBef>
                <a:spcPts val="600"/>
              </a:spcBef>
              <a:spcAft>
                <a:spcPts val="0"/>
              </a:spcAft>
              <a:buNone/>
            </a:pPr>
            <a:r>
              <a:rPr lang="en" sz="2915">
                <a:solidFill>
                  <a:srgbClr val="000000"/>
                </a:solidFill>
              </a:rPr>
              <a:t>Ethan Tye</a:t>
            </a:r>
            <a:endParaRPr sz="2915">
              <a:solidFill>
                <a:srgbClr val="000000"/>
              </a:solidFill>
            </a:endParaRPr>
          </a:p>
          <a:p>
            <a:pPr indent="0" lvl="0" marL="0" rtl="0" algn="ctr">
              <a:spcBef>
                <a:spcPts val="600"/>
              </a:spcBef>
              <a:spcAft>
                <a:spcPts val="0"/>
              </a:spcAft>
              <a:buNone/>
            </a:pPr>
            <a:r>
              <a:rPr lang="en" sz="2915">
                <a:solidFill>
                  <a:srgbClr val="000000"/>
                </a:solidFill>
              </a:rPr>
              <a:t>Tan Wee Hong</a:t>
            </a:r>
            <a:endParaRPr sz="2915">
              <a:solidFill>
                <a:srgbClr val="000000"/>
              </a:solidFill>
            </a:endParaRPr>
          </a:p>
          <a:p>
            <a:pPr indent="0" lvl="0" marL="0" rtl="0" algn="l">
              <a:lnSpc>
                <a:spcPct val="115000"/>
              </a:lnSpc>
              <a:spcBef>
                <a:spcPts val="1100"/>
              </a:spcBef>
              <a:spcAft>
                <a:spcPts val="0"/>
              </a:spcAft>
              <a:buNone/>
            </a:pPr>
            <a:r>
              <a:t/>
            </a:r>
            <a:endParaRPr sz="100">
              <a:solidFill>
                <a:srgbClr val="000000"/>
              </a:solidFill>
            </a:endParaRPr>
          </a:p>
        </p:txBody>
      </p:sp>
      <p:pic>
        <p:nvPicPr>
          <p:cNvPr id="78" name="Google Shape;78;p13"/>
          <p:cNvPicPr preferRelativeResize="0"/>
          <p:nvPr/>
        </p:nvPicPr>
        <p:blipFill>
          <a:blip r:embed="rId3">
            <a:alphaModFix/>
          </a:blip>
          <a:stretch>
            <a:fillRect/>
          </a:stretch>
        </p:blipFill>
        <p:spPr>
          <a:xfrm>
            <a:off x="5973200" y="992450"/>
            <a:ext cx="2313625" cy="1934050"/>
          </a:xfrm>
          <a:prstGeom prst="rect">
            <a:avLst/>
          </a:prstGeom>
          <a:noFill/>
          <a:ln>
            <a:noFill/>
          </a:ln>
        </p:spPr>
      </p:pic>
      <p:pic>
        <p:nvPicPr>
          <p:cNvPr id="79" name="Google Shape;79;p13"/>
          <p:cNvPicPr preferRelativeResize="0"/>
          <p:nvPr/>
        </p:nvPicPr>
        <p:blipFill>
          <a:blip r:embed="rId4">
            <a:alphaModFix/>
          </a:blip>
          <a:stretch>
            <a:fillRect/>
          </a:stretch>
        </p:blipFill>
        <p:spPr>
          <a:xfrm>
            <a:off x="871200" y="3340424"/>
            <a:ext cx="7236775" cy="1371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2"/>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Modelling</a:t>
            </a:r>
            <a:endParaRPr/>
          </a:p>
        </p:txBody>
      </p:sp>
      <p:sp>
        <p:nvSpPr>
          <p:cNvPr id="184" name="Google Shape;184;p22"/>
          <p:cNvSpPr txBox="1"/>
          <p:nvPr/>
        </p:nvSpPr>
        <p:spPr>
          <a:xfrm>
            <a:off x="866000" y="1111050"/>
            <a:ext cx="1189800" cy="59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rgbClr val="000000"/>
              </a:solidFill>
              <a:latin typeface="Fira Sans Extra Condensed"/>
              <a:ea typeface="Fira Sans Extra Condensed"/>
              <a:cs typeface="Fira Sans Extra Condensed"/>
              <a:sym typeface="Fira Sans Extra Condensed"/>
            </a:endParaRPr>
          </a:p>
        </p:txBody>
      </p:sp>
      <p:cxnSp>
        <p:nvCxnSpPr>
          <p:cNvPr id="185" name="Google Shape;185;p22"/>
          <p:cNvCxnSpPr>
            <a:stCxn id="186" idx="3"/>
            <a:endCxn id="187" idx="1"/>
          </p:cNvCxnSpPr>
          <p:nvPr/>
        </p:nvCxnSpPr>
        <p:spPr>
          <a:xfrm>
            <a:off x="2735775" y="1409850"/>
            <a:ext cx="900000" cy="432000"/>
          </a:xfrm>
          <a:prstGeom prst="curvedConnector2">
            <a:avLst/>
          </a:prstGeom>
          <a:noFill/>
          <a:ln cap="flat" cmpd="sng" w="19050">
            <a:solidFill>
              <a:schemeClr val="dk1"/>
            </a:solidFill>
            <a:prstDash val="solid"/>
            <a:round/>
            <a:headEnd len="med" w="med" type="none"/>
            <a:tailEnd len="med" w="med" type="none"/>
          </a:ln>
        </p:spPr>
      </p:cxnSp>
      <p:cxnSp>
        <p:nvCxnSpPr>
          <p:cNvPr id="188" name="Google Shape;188;p22"/>
          <p:cNvCxnSpPr>
            <a:stCxn id="189" idx="3"/>
            <a:endCxn id="187" idx="3"/>
          </p:cNvCxnSpPr>
          <p:nvPr/>
        </p:nvCxnSpPr>
        <p:spPr>
          <a:xfrm flipH="1" rot="10800000">
            <a:off x="2735775" y="3714425"/>
            <a:ext cx="900000" cy="398100"/>
          </a:xfrm>
          <a:prstGeom prst="curvedConnector2">
            <a:avLst/>
          </a:prstGeom>
          <a:noFill/>
          <a:ln cap="flat" cmpd="sng" w="19050">
            <a:solidFill>
              <a:schemeClr val="dk1"/>
            </a:solidFill>
            <a:prstDash val="solid"/>
            <a:round/>
            <a:headEnd len="med" w="med" type="none"/>
            <a:tailEnd len="med" w="med" type="none"/>
          </a:ln>
        </p:spPr>
      </p:cxnSp>
      <p:cxnSp>
        <p:nvCxnSpPr>
          <p:cNvPr id="190" name="Google Shape;190;p22"/>
          <p:cNvCxnSpPr>
            <a:stCxn id="191" idx="1"/>
            <a:endCxn id="187" idx="7"/>
          </p:cNvCxnSpPr>
          <p:nvPr/>
        </p:nvCxnSpPr>
        <p:spPr>
          <a:xfrm flipH="1">
            <a:off x="5508325" y="1409850"/>
            <a:ext cx="900000" cy="432000"/>
          </a:xfrm>
          <a:prstGeom prst="curvedConnector2">
            <a:avLst/>
          </a:prstGeom>
          <a:noFill/>
          <a:ln cap="flat" cmpd="sng" w="19050">
            <a:solidFill>
              <a:schemeClr val="dk1"/>
            </a:solidFill>
            <a:prstDash val="solid"/>
            <a:round/>
            <a:headEnd len="med" w="med" type="none"/>
            <a:tailEnd len="med" w="med" type="none"/>
          </a:ln>
        </p:spPr>
      </p:cxnSp>
      <p:cxnSp>
        <p:nvCxnSpPr>
          <p:cNvPr id="192" name="Google Shape;192;p22"/>
          <p:cNvCxnSpPr>
            <a:stCxn id="193" idx="1"/>
            <a:endCxn id="187" idx="5"/>
          </p:cNvCxnSpPr>
          <p:nvPr/>
        </p:nvCxnSpPr>
        <p:spPr>
          <a:xfrm rot="10800000">
            <a:off x="5508325" y="3714425"/>
            <a:ext cx="900000" cy="398100"/>
          </a:xfrm>
          <a:prstGeom prst="curvedConnector2">
            <a:avLst/>
          </a:prstGeom>
          <a:noFill/>
          <a:ln cap="flat" cmpd="sng" w="19050">
            <a:solidFill>
              <a:schemeClr val="dk1"/>
            </a:solidFill>
            <a:prstDash val="solid"/>
            <a:round/>
            <a:headEnd len="med" w="med" type="none"/>
            <a:tailEnd len="med" w="med" type="none"/>
          </a:ln>
        </p:spPr>
      </p:cxnSp>
      <p:sp>
        <p:nvSpPr>
          <p:cNvPr id="187" name="Google Shape;187;p22"/>
          <p:cNvSpPr/>
          <p:nvPr/>
        </p:nvSpPr>
        <p:spPr>
          <a:xfrm>
            <a:off x="3247838" y="1453875"/>
            <a:ext cx="2648400" cy="2648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 name="Google Shape;194;p22"/>
          <p:cNvGrpSpPr/>
          <p:nvPr/>
        </p:nvGrpSpPr>
        <p:grpSpPr>
          <a:xfrm>
            <a:off x="3576918" y="1741642"/>
            <a:ext cx="1990151" cy="2072863"/>
            <a:chOff x="3576918" y="1741642"/>
            <a:chExt cx="1990151" cy="2072863"/>
          </a:xfrm>
        </p:grpSpPr>
        <p:sp>
          <p:nvSpPr>
            <p:cNvPr id="195" name="Google Shape;195;p22"/>
            <p:cNvSpPr/>
            <p:nvPr/>
          </p:nvSpPr>
          <p:spPr>
            <a:xfrm>
              <a:off x="3576918" y="1741642"/>
              <a:ext cx="955136" cy="2072863"/>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2"/>
            <p:cNvSpPr/>
            <p:nvPr/>
          </p:nvSpPr>
          <p:spPr>
            <a:xfrm>
              <a:off x="4153307" y="2303711"/>
              <a:ext cx="376014" cy="474095"/>
            </a:xfrm>
            <a:custGeom>
              <a:rect b="b" l="l" r="r" t="t"/>
              <a:pathLst>
                <a:path extrusionOk="0" fill="none" h="4505" w="3573">
                  <a:moveTo>
                    <a:pt x="3573" y="1"/>
                  </a:moveTo>
                  <a:cubicBezTo>
                    <a:pt x="3573" y="1"/>
                    <a:pt x="1" y="221"/>
                    <a:pt x="997" y="4504"/>
                  </a:cubicBezTo>
                </a:path>
              </a:pathLst>
            </a:custGeom>
            <a:solidFill>
              <a:srgbClr val="E46A45"/>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2"/>
            <p:cNvSpPr/>
            <p:nvPr/>
          </p:nvSpPr>
          <p:spPr>
            <a:xfrm>
              <a:off x="4282750" y="2025255"/>
              <a:ext cx="245519" cy="231312"/>
            </a:xfrm>
            <a:custGeom>
              <a:rect b="b" l="l" r="r" t="t"/>
              <a:pathLst>
                <a:path extrusionOk="0" fill="none" h="2198" w="2333">
                  <a:moveTo>
                    <a:pt x="0" y="696"/>
                  </a:moveTo>
                  <a:cubicBezTo>
                    <a:pt x="0" y="696"/>
                    <a:pt x="2333" y="0"/>
                    <a:pt x="2333" y="2197"/>
                  </a:cubicBezTo>
                </a:path>
              </a:pathLst>
            </a:custGeom>
            <a:solidFill>
              <a:srgbClr val="E46A45"/>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2"/>
            <p:cNvSpPr/>
            <p:nvPr/>
          </p:nvSpPr>
          <p:spPr>
            <a:xfrm>
              <a:off x="4037545" y="2060614"/>
              <a:ext cx="80822" cy="195952"/>
            </a:xfrm>
            <a:custGeom>
              <a:rect b="b" l="l" r="r" t="t"/>
              <a:pathLst>
                <a:path extrusionOk="0" fill="none" h="1862" w="768">
                  <a:moveTo>
                    <a:pt x="1" y="1"/>
                  </a:moveTo>
                  <a:cubicBezTo>
                    <a:pt x="1" y="1"/>
                    <a:pt x="1" y="1056"/>
                    <a:pt x="768" y="1861"/>
                  </a:cubicBezTo>
                </a:path>
              </a:pathLst>
            </a:custGeom>
            <a:solidFill>
              <a:srgbClr val="E46A45"/>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2"/>
            <p:cNvSpPr/>
            <p:nvPr/>
          </p:nvSpPr>
          <p:spPr>
            <a:xfrm>
              <a:off x="3722673" y="2326864"/>
              <a:ext cx="479778" cy="139755"/>
            </a:xfrm>
            <a:custGeom>
              <a:rect b="b" l="l" r="r" t="t"/>
              <a:pathLst>
                <a:path extrusionOk="0" fill="none" h="1328" w="4559">
                  <a:moveTo>
                    <a:pt x="0" y="1030"/>
                  </a:moveTo>
                  <a:cubicBezTo>
                    <a:pt x="1301" y="1"/>
                    <a:pt x="2559" y="1327"/>
                    <a:pt x="2559" y="1327"/>
                  </a:cubicBezTo>
                  <a:cubicBezTo>
                    <a:pt x="2559" y="1327"/>
                    <a:pt x="2828" y="150"/>
                    <a:pt x="4559" y="642"/>
                  </a:cubicBezTo>
                </a:path>
              </a:pathLst>
            </a:custGeom>
            <a:solidFill>
              <a:srgbClr val="E46A45"/>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2"/>
            <p:cNvSpPr/>
            <p:nvPr/>
          </p:nvSpPr>
          <p:spPr>
            <a:xfrm>
              <a:off x="3825491" y="2819898"/>
              <a:ext cx="252675" cy="467254"/>
            </a:xfrm>
            <a:custGeom>
              <a:rect b="b" l="l" r="r" t="t"/>
              <a:pathLst>
                <a:path extrusionOk="0" fill="none" h="4440" w="2401">
                  <a:moveTo>
                    <a:pt x="10" y="4439"/>
                  </a:moveTo>
                  <a:cubicBezTo>
                    <a:pt x="10" y="4439"/>
                    <a:pt x="0" y="2220"/>
                    <a:pt x="1718" y="2437"/>
                  </a:cubicBezTo>
                  <a:cubicBezTo>
                    <a:pt x="1718" y="2437"/>
                    <a:pt x="828" y="1217"/>
                    <a:pt x="2401" y="1"/>
                  </a:cubicBezTo>
                </a:path>
              </a:pathLst>
            </a:custGeom>
            <a:solidFill>
              <a:srgbClr val="E46A45"/>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2"/>
            <p:cNvSpPr/>
            <p:nvPr/>
          </p:nvSpPr>
          <p:spPr>
            <a:xfrm>
              <a:off x="3964089" y="3287044"/>
              <a:ext cx="112078" cy="291192"/>
            </a:xfrm>
            <a:custGeom>
              <a:rect b="b" l="l" r="r" t="t"/>
              <a:pathLst>
                <a:path extrusionOk="0" fill="none" h="2767" w="1065">
                  <a:moveTo>
                    <a:pt x="1064" y="0"/>
                  </a:moveTo>
                  <a:cubicBezTo>
                    <a:pt x="1064" y="0"/>
                    <a:pt x="0" y="1146"/>
                    <a:pt x="702" y="2767"/>
                  </a:cubicBezTo>
                </a:path>
              </a:pathLst>
            </a:custGeom>
            <a:solidFill>
              <a:srgbClr val="E46A45"/>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2"/>
            <p:cNvSpPr/>
            <p:nvPr/>
          </p:nvSpPr>
          <p:spPr>
            <a:xfrm>
              <a:off x="4202348" y="3266313"/>
              <a:ext cx="325921" cy="195531"/>
            </a:xfrm>
            <a:custGeom>
              <a:rect b="b" l="l" r="r" t="t"/>
              <a:pathLst>
                <a:path extrusionOk="0" fill="none" h="1858" w="3097">
                  <a:moveTo>
                    <a:pt x="3097" y="197"/>
                  </a:moveTo>
                  <a:cubicBezTo>
                    <a:pt x="1463" y="0"/>
                    <a:pt x="764" y="1579"/>
                    <a:pt x="764" y="1579"/>
                  </a:cubicBezTo>
                  <a:cubicBezTo>
                    <a:pt x="764" y="1579"/>
                    <a:pt x="334" y="1391"/>
                    <a:pt x="1" y="1857"/>
                  </a:cubicBezTo>
                </a:path>
              </a:pathLst>
            </a:custGeom>
            <a:solidFill>
              <a:srgbClr val="E46A45"/>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2"/>
            <p:cNvSpPr/>
            <p:nvPr/>
          </p:nvSpPr>
          <p:spPr>
            <a:xfrm>
              <a:off x="3952092" y="2620790"/>
              <a:ext cx="287825" cy="161119"/>
            </a:xfrm>
            <a:custGeom>
              <a:rect b="b" l="l" r="r" t="t"/>
              <a:pathLst>
                <a:path extrusionOk="0" fill="none" h="1531" w="2735">
                  <a:moveTo>
                    <a:pt x="2735" y="0"/>
                  </a:moveTo>
                  <a:cubicBezTo>
                    <a:pt x="2735" y="0"/>
                    <a:pt x="1085" y="1530"/>
                    <a:pt x="1" y="0"/>
                  </a:cubicBezTo>
                </a:path>
              </a:pathLst>
            </a:custGeom>
            <a:solidFill>
              <a:srgbClr val="E46A45"/>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2"/>
            <p:cNvSpPr/>
            <p:nvPr/>
          </p:nvSpPr>
          <p:spPr>
            <a:xfrm>
              <a:off x="4239813" y="2911454"/>
              <a:ext cx="288456" cy="142176"/>
            </a:xfrm>
            <a:custGeom>
              <a:rect b="b" l="l" r="r" t="t"/>
              <a:pathLst>
                <a:path extrusionOk="0" fill="none" h="1351" w="2741">
                  <a:moveTo>
                    <a:pt x="1" y="434"/>
                  </a:moveTo>
                  <a:cubicBezTo>
                    <a:pt x="1" y="434"/>
                    <a:pt x="1709" y="1"/>
                    <a:pt x="2741" y="1350"/>
                  </a:cubicBezTo>
                </a:path>
              </a:pathLst>
            </a:custGeom>
            <a:solidFill>
              <a:srgbClr val="E46A45"/>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p:nvPr/>
          </p:nvSpPr>
          <p:spPr>
            <a:xfrm>
              <a:off x="4611934" y="1741642"/>
              <a:ext cx="955136" cy="2072863"/>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p:nvPr/>
          </p:nvSpPr>
          <p:spPr>
            <a:xfrm>
              <a:off x="4614670" y="2303711"/>
              <a:ext cx="376014" cy="474095"/>
            </a:xfrm>
            <a:custGeom>
              <a:rect b="b" l="l" r="r" t="t"/>
              <a:pathLst>
                <a:path extrusionOk="0" fill="none" h="4505" w="3573">
                  <a:moveTo>
                    <a:pt x="1" y="1"/>
                  </a:moveTo>
                  <a:cubicBezTo>
                    <a:pt x="1" y="1"/>
                    <a:pt x="3572" y="221"/>
                    <a:pt x="2573" y="4504"/>
                  </a:cubicBezTo>
                </a:path>
              </a:pathLst>
            </a:custGeom>
            <a:solidFill>
              <a:srgbClr val="6EB559"/>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2"/>
            <p:cNvSpPr/>
            <p:nvPr/>
          </p:nvSpPr>
          <p:spPr>
            <a:xfrm>
              <a:off x="4615723" y="2025255"/>
              <a:ext cx="245203" cy="231312"/>
            </a:xfrm>
            <a:custGeom>
              <a:rect b="b" l="l" r="r" t="t"/>
              <a:pathLst>
                <a:path extrusionOk="0" fill="none" h="2198" w="2330">
                  <a:moveTo>
                    <a:pt x="2330" y="696"/>
                  </a:moveTo>
                  <a:cubicBezTo>
                    <a:pt x="2330" y="696"/>
                    <a:pt x="0" y="0"/>
                    <a:pt x="0" y="2197"/>
                  </a:cubicBezTo>
                </a:path>
              </a:pathLst>
            </a:custGeom>
            <a:solidFill>
              <a:srgbClr val="6EB559"/>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5025625" y="2060614"/>
              <a:ext cx="80822" cy="195952"/>
            </a:xfrm>
            <a:custGeom>
              <a:rect b="b" l="l" r="r" t="t"/>
              <a:pathLst>
                <a:path extrusionOk="0" fill="none" h="1862" w="768">
                  <a:moveTo>
                    <a:pt x="767" y="1"/>
                  </a:moveTo>
                  <a:cubicBezTo>
                    <a:pt x="767" y="1"/>
                    <a:pt x="767" y="1056"/>
                    <a:pt x="1" y="1861"/>
                  </a:cubicBezTo>
                </a:path>
              </a:pathLst>
            </a:custGeom>
            <a:solidFill>
              <a:srgbClr val="6EB559"/>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p:nvPr/>
          </p:nvSpPr>
          <p:spPr>
            <a:xfrm>
              <a:off x="4941539" y="2326864"/>
              <a:ext cx="479883" cy="139755"/>
            </a:xfrm>
            <a:custGeom>
              <a:rect b="b" l="l" r="r" t="t"/>
              <a:pathLst>
                <a:path extrusionOk="0" fill="none" h="1328" w="4560">
                  <a:moveTo>
                    <a:pt x="4559" y="1030"/>
                  </a:moveTo>
                  <a:cubicBezTo>
                    <a:pt x="3258" y="1"/>
                    <a:pt x="1997" y="1327"/>
                    <a:pt x="1997" y="1327"/>
                  </a:cubicBezTo>
                  <a:cubicBezTo>
                    <a:pt x="1997" y="1327"/>
                    <a:pt x="1731" y="150"/>
                    <a:pt x="1" y="642"/>
                  </a:cubicBezTo>
                </a:path>
              </a:pathLst>
            </a:custGeom>
            <a:solidFill>
              <a:srgbClr val="6EB559"/>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a:off x="5065826" y="2819898"/>
              <a:ext cx="252675" cy="467254"/>
            </a:xfrm>
            <a:custGeom>
              <a:rect b="b" l="l" r="r" t="t"/>
              <a:pathLst>
                <a:path extrusionOk="0" fill="none" h="4440" w="2401">
                  <a:moveTo>
                    <a:pt x="2391" y="4439"/>
                  </a:moveTo>
                  <a:cubicBezTo>
                    <a:pt x="2391" y="4439"/>
                    <a:pt x="2401" y="2220"/>
                    <a:pt x="683" y="2437"/>
                  </a:cubicBezTo>
                  <a:cubicBezTo>
                    <a:pt x="683" y="2437"/>
                    <a:pt x="1573" y="1217"/>
                    <a:pt x="0" y="1"/>
                  </a:cubicBezTo>
                </a:path>
              </a:pathLst>
            </a:custGeom>
            <a:solidFill>
              <a:srgbClr val="6EB559"/>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p:nvPr/>
          </p:nvSpPr>
          <p:spPr>
            <a:xfrm>
              <a:off x="5067825" y="3287044"/>
              <a:ext cx="112183" cy="291192"/>
            </a:xfrm>
            <a:custGeom>
              <a:rect b="b" l="l" r="r" t="t"/>
              <a:pathLst>
                <a:path extrusionOk="0" fill="none" h="2767" w="1066">
                  <a:moveTo>
                    <a:pt x="1" y="0"/>
                  </a:moveTo>
                  <a:cubicBezTo>
                    <a:pt x="1" y="0"/>
                    <a:pt x="1065" y="1146"/>
                    <a:pt x="363" y="2767"/>
                  </a:cubicBezTo>
                </a:path>
              </a:pathLst>
            </a:custGeom>
            <a:solidFill>
              <a:srgbClr val="6EB559"/>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4615723" y="3266313"/>
              <a:ext cx="325921" cy="195531"/>
            </a:xfrm>
            <a:custGeom>
              <a:rect b="b" l="l" r="r" t="t"/>
              <a:pathLst>
                <a:path extrusionOk="0" fill="none" h="1858" w="3097">
                  <a:moveTo>
                    <a:pt x="0" y="197"/>
                  </a:moveTo>
                  <a:cubicBezTo>
                    <a:pt x="1631" y="0"/>
                    <a:pt x="2330" y="1579"/>
                    <a:pt x="2330" y="1579"/>
                  </a:cubicBezTo>
                  <a:cubicBezTo>
                    <a:pt x="2330" y="1579"/>
                    <a:pt x="2763" y="1391"/>
                    <a:pt x="3097" y="1857"/>
                  </a:cubicBezTo>
                </a:path>
              </a:pathLst>
            </a:custGeom>
            <a:solidFill>
              <a:srgbClr val="6EB559"/>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4904075" y="2620790"/>
              <a:ext cx="287825" cy="161119"/>
            </a:xfrm>
            <a:custGeom>
              <a:rect b="b" l="l" r="r" t="t"/>
              <a:pathLst>
                <a:path extrusionOk="0" fill="none" h="1531" w="2735">
                  <a:moveTo>
                    <a:pt x="1" y="0"/>
                  </a:moveTo>
                  <a:cubicBezTo>
                    <a:pt x="1" y="0"/>
                    <a:pt x="1651" y="1530"/>
                    <a:pt x="2734" y="0"/>
                  </a:cubicBezTo>
                </a:path>
              </a:pathLst>
            </a:custGeom>
            <a:solidFill>
              <a:srgbClr val="6EB559"/>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2"/>
            <p:cNvSpPr/>
            <p:nvPr/>
          </p:nvSpPr>
          <p:spPr>
            <a:xfrm>
              <a:off x="4615723" y="2911454"/>
              <a:ext cx="288456" cy="142176"/>
            </a:xfrm>
            <a:custGeom>
              <a:rect b="b" l="l" r="r" t="t"/>
              <a:pathLst>
                <a:path extrusionOk="0" fill="none" h="1351" w="2741">
                  <a:moveTo>
                    <a:pt x="2741" y="434"/>
                  </a:moveTo>
                  <a:cubicBezTo>
                    <a:pt x="2741" y="434"/>
                    <a:pt x="1032" y="1"/>
                    <a:pt x="0" y="1350"/>
                  </a:cubicBezTo>
                </a:path>
              </a:pathLst>
            </a:custGeom>
            <a:solidFill>
              <a:srgbClr val="6EB559"/>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 name="Google Shape;186;p22"/>
          <p:cNvSpPr/>
          <p:nvPr/>
        </p:nvSpPr>
        <p:spPr>
          <a:xfrm>
            <a:off x="1371075" y="1111050"/>
            <a:ext cx="1364700" cy="5976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Logistic Regression</a:t>
            </a:r>
            <a:endParaRPr>
              <a:solidFill>
                <a:schemeClr val="lt1"/>
              </a:solidFill>
            </a:endParaRPr>
          </a:p>
        </p:txBody>
      </p:sp>
      <p:sp>
        <p:nvSpPr>
          <p:cNvPr id="189" name="Google Shape;189;p22"/>
          <p:cNvSpPr/>
          <p:nvPr/>
        </p:nvSpPr>
        <p:spPr>
          <a:xfrm>
            <a:off x="1371075" y="3813725"/>
            <a:ext cx="1364700" cy="5976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Random</a:t>
            </a:r>
            <a:endParaRPr b="1" sz="1800">
              <a:solidFill>
                <a:schemeClr val="lt1"/>
              </a:solidFill>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Forest</a:t>
            </a:r>
            <a:endParaRPr b="1" sz="1800">
              <a:solidFill>
                <a:schemeClr val="lt1"/>
              </a:solidFill>
              <a:latin typeface="Fira Sans Extra Condensed"/>
              <a:ea typeface="Fira Sans Extra Condensed"/>
              <a:cs typeface="Fira Sans Extra Condensed"/>
              <a:sym typeface="Fira Sans Extra Condensed"/>
            </a:endParaRPr>
          </a:p>
        </p:txBody>
      </p:sp>
      <p:sp>
        <p:nvSpPr>
          <p:cNvPr id="191" name="Google Shape;191;p22"/>
          <p:cNvSpPr/>
          <p:nvPr/>
        </p:nvSpPr>
        <p:spPr>
          <a:xfrm>
            <a:off x="6408325" y="1111050"/>
            <a:ext cx="1364700" cy="5976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Fira Sans Extra Condensed"/>
                <a:ea typeface="Fira Sans Extra Condensed"/>
                <a:cs typeface="Fira Sans Extra Condensed"/>
                <a:sym typeface="Fira Sans Extra Condensed"/>
              </a:rPr>
              <a:t> </a:t>
            </a:r>
            <a:r>
              <a:rPr b="1" lang="en" sz="1800">
                <a:solidFill>
                  <a:schemeClr val="lt1"/>
                </a:solidFill>
                <a:latin typeface="Fira Sans Extra Condensed"/>
                <a:ea typeface="Fira Sans Extra Condensed"/>
                <a:cs typeface="Fira Sans Extra Condensed"/>
                <a:sym typeface="Fira Sans Extra Condensed"/>
              </a:rPr>
              <a:t>XGBoost</a:t>
            </a:r>
            <a:endParaRPr b="1" sz="1800">
              <a:solidFill>
                <a:schemeClr val="lt1"/>
              </a:solidFill>
              <a:latin typeface="Fira Sans Extra Condensed"/>
              <a:ea typeface="Fira Sans Extra Condensed"/>
              <a:cs typeface="Fira Sans Extra Condensed"/>
              <a:sym typeface="Fira Sans Extra Condensed"/>
            </a:endParaRPr>
          </a:p>
        </p:txBody>
      </p:sp>
      <p:sp>
        <p:nvSpPr>
          <p:cNvPr id="193" name="Google Shape;193;p22"/>
          <p:cNvSpPr/>
          <p:nvPr/>
        </p:nvSpPr>
        <p:spPr>
          <a:xfrm>
            <a:off x="6408325" y="3813725"/>
            <a:ext cx="1364700" cy="5976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AdaBoost</a:t>
            </a:r>
            <a:endParaRPr b="1" sz="1800">
              <a:solidFill>
                <a:schemeClr val="lt1"/>
              </a:solidFill>
              <a:latin typeface="Fira Sans Extra Condensed"/>
              <a:ea typeface="Fira Sans Extra Condensed"/>
              <a:cs typeface="Fira Sans Extra Condensed"/>
              <a:sym typeface="Fira Sans Extra Condensed"/>
            </a:endParaRPr>
          </a:p>
        </p:txBody>
      </p:sp>
      <p:sp>
        <p:nvSpPr>
          <p:cNvPr id="215" name="Google Shape;215;p22"/>
          <p:cNvSpPr/>
          <p:nvPr/>
        </p:nvSpPr>
        <p:spPr>
          <a:xfrm>
            <a:off x="3503350" y="1708650"/>
            <a:ext cx="210000" cy="249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a:off x="5414000" y="1708650"/>
            <a:ext cx="210000" cy="249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p:nvPr/>
        </p:nvSpPr>
        <p:spPr>
          <a:xfrm>
            <a:off x="3503350" y="3565200"/>
            <a:ext cx="210000" cy="249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p:nvPr/>
        </p:nvSpPr>
        <p:spPr>
          <a:xfrm>
            <a:off x="5414000" y="3565200"/>
            <a:ext cx="210000" cy="249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9" name="Google Shape;219;p22"/>
          <p:cNvCxnSpPr>
            <a:stCxn id="186" idx="1"/>
            <a:endCxn id="184" idx="1"/>
          </p:cNvCxnSpPr>
          <p:nvPr/>
        </p:nvCxnSpPr>
        <p:spPr>
          <a:xfrm rot="10800000">
            <a:off x="865875" y="1409850"/>
            <a:ext cx="505200" cy="0"/>
          </a:xfrm>
          <a:prstGeom prst="straightConnector1">
            <a:avLst/>
          </a:prstGeom>
          <a:noFill/>
          <a:ln cap="flat" cmpd="sng" w="19050">
            <a:solidFill>
              <a:schemeClr val="dk1"/>
            </a:solidFill>
            <a:prstDash val="solid"/>
            <a:round/>
            <a:headEnd len="med" w="med" type="none"/>
            <a:tailEnd len="med" w="med" type="none"/>
          </a:ln>
        </p:spPr>
      </p:cxnSp>
      <p:sp>
        <p:nvSpPr>
          <p:cNvPr id="220" name="Google Shape;220;p22"/>
          <p:cNvSpPr/>
          <p:nvPr/>
        </p:nvSpPr>
        <p:spPr>
          <a:xfrm>
            <a:off x="649000" y="1285200"/>
            <a:ext cx="210000" cy="249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1" name="Google Shape;221;p22"/>
          <p:cNvCxnSpPr>
            <a:stCxn id="189" idx="1"/>
          </p:cNvCxnSpPr>
          <p:nvPr/>
        </p:nvCxnSpPr>
        <p:spPr>
          <a:xfrm rot="10800000">
            <a:off x="865875" y="4112525"/>
            <a:ext cx="505200" cy="0"/>
          </a:xfrm>
          <a:prstGeom prst="straightConnector1">
            <a:avLst/>
          </a:prstGeom>
          <a:noFill/>
          <a:ln cap="flat" cmpd="sng" w="19050">
            <a:solidFill>
              <a:schemeClr val="dk1"/>
            </a:solidFill>
            <a:prstDash val="solid"/>
            <a:round/>
            <a:headEnd len="med" w="med" type="none"/>
            <a:tailEnd len="med" w="med" type="none"/>
          </a:ln>
        </p:spPr>
      </p:cxnSp>
      <p:sp>
        <p:nvSpPr>
          <p:cNvPr id="222" name="Google Shape;222;p22"/>
          <p:cNvSpPr/>
          <p:nvPr/>
        </p:nvSpPr>
        <p:spPr>
          <a:xfrm>
            <a:off x="649000" y="3987875"/>
            <a:ext cx="210000" cy="249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3" name="Google Shape;223;p22"/>
          <p:cNvCxnSpPr>
            <a:endCxn id="193" idx="3"/>
          </p:cNvCxnSpPr>
          <p:nvPr/>
        </p:nvCxnSpPr>
        <p:spPr>
          <a:xfrm rot="10800000">
            <a:off x="7773025" y="4112525"/>
            <a:ext cx="505200" cy="0"/>
          </a:xfrm>
          <a:prstGeom prst="straightConnector1">
            <a:avLst/>
          </a:prstGeom>
          <a:noFill/>
          <a:ln cap="flat" cmpd="sng" w="19050">
            <a:solidFill>
              <a:schemeClr val="dk1"/>
            </a:solidFill>
            <a:prstDash val="solid"/>
            <a:round/>
            <a:headEnd len="med" w="med" type="none"/>
            <a:tailEnd len="med" w="med" type="none"/>
          </a:ln>
        </p:spPr>
      </p:cxnSp>
      <p:sp>
        <p:nvSpPr>
          <p:cNvPr id="224" name="Google Shape;224;p22"/>
          <p:cNvSpPr/>
          <p:nvPr/>
        </p:nvSpPr>
        <p:spPr>
          <a:xfrm>
            <a:off x="8278225" y="3987875"/>
            <a:ext cx="210000" cy="249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5" name="Google Shape;225;p22"/>
          <p:cNvCxnSpPr/>
          <p:nvPr/>
        </p:nvCxnSpPr>
        <p:spPr>
          <a:xfrm rot="10800000">
            <a:off x="7773025" y="1409850"/>
            <a:ext cx="505200" cy="0"/>
          </a:xfrm>
          <a:prstGeom prst="straightConnector1">
            <a:avLst/>
          </a:prstGeom>
          <a:noFill/>
          <a:ln cap="flat" cmpd="sng" w="19050">
            <a:solidFill>
              <a:schemeClr val="dk1"/>
            </a:solidFill>
            <a:prstDash val="solid"/>
            <a:round/>
            <a:headEnd len="med" w="med" type="none"/>
            <a:tailEnd len="med" w="med" type="none"/>
          </a:ln>
        </p:spPr>
      </p:cxnSp>
      <p:sp>
        <p:nvSpPr>
          <p:cNvPr id="226" name="Google Shape;226;p22"/>
          <p:cNvSpPr/>
          <p:nvPr/>
        </p:nvSpPr>
        <p:spPr>
          <a:xfrm>
            <a:off x="8278225" y="1285200"/>
            <a:ext cx="210000" cy="249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3"/>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ROC-AUC Curve Comparison</a:t>
            </a:r>
            <a:endParaRPr/>
          </a:p>
        </p:txBody>
      </p:sp>
      <p:sp>
        <p:nvSpPr>
          <p:cNvPr id="232" name="Google Shape;232;p23"/>
          <p:cNvSpPr txBox="1"/>
          <p:nvPr>
            <p:ph idx="1" type="body"/>
          </p:nvPr>
        </p:nvSpPr>
        <p:spPr>
          <a:xfrm>
            <a:off x="5317250" y="1166700"/>
            <a:ext cx="3538800" cy="35736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274">
                <a:latin typeface="Arial"/>
                <a:ea typeface="Arial"/>
                <a:cs typeface="Arial"/>
                <a:sym typeface="Arial"/>
              </a:rPr>
              <a:t>● Our Baseline Model (Logistic Regression) performed the worst.</a:t>
            </a:r>
            <a:endParaRPr sz="1274">
              <a:latin typeface="Arial"/>
              <a:ea typeface="Arial"/>
              <a:cs typeface="Arial"/>
              <a:sym typeface="Arial"/>
            </a:endParaRPr>
          </a:p>
          <a:p>
            <a:pPr indent="0" lvl="0" marL="0" rtl="0" algn="just">
              <a:lnSpc>
                <a:spcPct val="115000"/>
              </a:lnSpc>
              <a:spcBef>
                <a:spcPts val="1200"/>
              </a:spcBef>
              <a:spcAft>
                <a:spcPts val="0"/>
              </a:spcAft>
              <a:buNone/>
            </a:pPr>
            <a:r>
              <a:rPr lang="en" sz="1274">
                <a:latin typeface="Arial"/>
                <a:ea typeface="Arial"/>
                <a:cs typeface="Arial"/>
                <a:sym typeface="Arial"/>
              </a:rPr>
              <a:t>● In comparison, AdaBoost &amp; Random Forest seem to be performing better in term of AUC.</a:t>
            </a:r>
            <a:endParaRPr sz="1274">
              <a:latin typeface="Arial"/>
              <a:ea typeface="Arial"/>
              <a:cs typeface="Arial"/>
              <a:sym typeface="Arial"/>
            </a:endParaRPr>
          </a:p>
          <a:p>
            <a:pPr indent="0" lvl="0" marL="0" rtl="0" algn="just">
              <a:lnSpc>
                <a:spcPct val="115000"/>
              </a:lnSpc>
              <a:spcBef>
                <a:spcPts val="1200"/>
              </a:spcBef>
              <a:spcAft>
                <a:spcPts val="1200"/>
              </a:spcAft>
              <a:buNone/>
            </a:pPr>
            <a:r>
              <a:t/>
            </a:r>
            <a:endParaRPr sz="1274">
              <a:latin typeface="Arial"/>
              <a:ea typeface="Arial"/>
              <a:cs typeface="Arial"/>
              <a:sym typeface="Arial"/>
            </a:endParaRPr>
          </a:p>
        </p:txBody>
      </p:sp>
      <p:pic>
        <p:nvPicPr>
          <p:cNvPr id="233" name="Google Shape;233;p23"/>
          <p:cNvPicPr preferRelativeResize="0"/>
          <p:nvPr/>
        </p:nvPicPr>
        <p:blipFill>
          <a:blip r:embed="rId3">
            <a:alphaModFix/>
          </a:blip>
          <a:stretch>
            <a:fillRect/>
          </a:stretch>
        </p:blipFill>
        <p:spPr>
          <a:xfrm>
            <a:off x="395700" y="955875"/>
            <a:ext cx="4805724" cy="39003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4"/>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Confusion Matrix</a:t>
            </a:r>
            <a:endParaRPr/>
          </a:p>
        </p:txBody>
      </p:sp>
      <p:pic>
        <p:nvPicPr>
          <p:cNvPr id="239" name="Google Shape;239;p24"/>
          <p:cNvPicPr preferRelativeResize="0"/>
          <p:nvPr/>
        </p:nvPicPr>
        <p:blipFill>
          <a:blip r:embed="rId3">
            <a:alphaModFix/>
          </a:blip>
          <a:stretch>
            <a:fillRect/>
          </a:stretch>
        </p:blipFill>
        <p:spPr>
          <a:xfrm>
            <a:off x="2282125" y="1010725"/>
            <a:ext cx="5108724" cy="4074851"/>
          </a:xfrm>
          <a:prstGeom prst="rect">
            <a:avLst/>
          </a:prstGeom>
          <a:noFill/>
          <a:ln>
            <a:noFill/>
          </a:ln>
        </p:spPr>
      </p:pic>
      <p:sp>
        <p:nvSpPr>
          <p:cNvPr id="240" name="Google Shape;240;p24"/>
          <p:cNvSpPr/>
          <p:nvPr/>
        </p:nvSpPr>
        <p:spPr>
          <a:xfrm>
            <a:off x="2201050" y="3093050"/>
            <a:ext cx="2514000" cy="19923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5"/>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Model Selection and Evaluation</a:t>
            </a:r>
            <a:endParaRPr/>
          </a:p>
        </p:txBody>
      </p:sp>
      <p:graphicFrame>
        <p:nvGraphicFramePr>
          <p:cNvPr id="246" name="Google Shape;246;p25"/>
          <p:cNvGraphicFramePr/>
          <p:nvPr/>
        </p:nvGraphicFramePr>
        <p:xfrm>
          <a:off x="55903" y="1249975"/>
          <a:ext cx="3000000" cy="3000000"/>
        </p:xfrm>
        <a:graphic>
          <a:graphicData uri="http://schemas.openxmlformats.org/drawingml/2006/table">
            <a:tbl>
              <a:tblPr bandRow="1" firstRow="1">
                <a:noFill/>
                <a:tableStyleId>{A3412AFC-29A8-4620-AD9F-9F08EA9E165C}</a:tableStyleId>
              </a:tblPr>
              <a:tblGrid>
                <a:gridCol w="1692500"/>
                <a:gridCol w="1508325"/>
                <a:gridCol w="1497600"/>
                <a:gridCol w="1428350"/>
                <a:gridCol w="1475975"/>
                <a:gridCol w="1397825"/>
              </a:tblGrid>
              <a:tr h="398725">
                <a:tc>
                  <a:txBody>
                    <a:bodyPr/>
                    <a:lstStyle/>
                    <a:p>
                      <a:pPr indent="0" lvl="0" marL="0" marR="0" rtl="0" algn="ctr">
                        <a:spcBef>
                          <a:spcPts val="0"/>
                        </a:spcBef>
                        <a:spcAft>
                          <a:spcPts val="0"/>
                        </a:spcAft>
                        <a:buNone/>
                      </a:pPr>
                      <a:r>
                        <a:rPr b="1" lang="en">
                          <a:solidFill>
                            <a:srgbClr val="333333"/>
                          </a:solidFill>
                        </a:rPr>
                        <a:t>Model</a:t>
                      </a:r>
                      <a:endParaRPr/>
                    </a:p>
                  </a:txBody>
                  <a:tcPr marT="78325" marB="78325" marR="156650" marL="1566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333333"/>
                        </a:buClr>
                        <a:buSzPts val="2000"/>
                        <a:buFont typeface="Calibri"/>
                        <a:buNone/>
                      </a:pPr>
                      <a:r>
                        <a:rPr b="1" lang="en">
                          <a:solidFill>
                            <a:srgbClr val="333333"/>
                          </a:solidFill>
                        </a:rPr>
                        <a:t>Train AUC</a:t>
                      </a:r>
                      <a:endParaRPr/>
                    </a:p>
                  </a:txBody>
                  <a:tcPr marT="78325" marB="78325" marR="156650" marL="1566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333333"/>
                        </a:buClr>
                        <a:buSzPts val="2000"/>
                        <a:buFont typeface="Calibri"/>
                        <a:buNone/>
                      </a:pPr>
                      <a:r>
                        <a:rPr b="1" lang="en">
                          <a:solidFill>
                            <a:srgbClr val="333333"/>
                          </a:solidFill>
                        </a:rPr>
                        <a:t>Test AUC</a:t>
                      </a:r>
                      <a:endParaRPr/>
                    </a:p>
                  </a:txBody>
                  <a:tcPr marT="78325" marB="78325" marR="156650" marL="1566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333333"/>
                          </a:solidFill>
                        </a:rPr>
                        <a:t>Precision</a:t>
                      </a:r>
                      <a:endParaRPr/>
                    </a:p>
                  </a:txBody>
                  <a:tcPr marT="78325" marB="78325" marR="156650" marL="1566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
                          <a:solidFill>
                            <a:srgbClr val="333333"/>
                          </a:solidFill>
                        </a:rPr>
                        <a:t>Recall</a:t>
                      </a:r>
                      <a:endParaRPr b="1">
                        <a:solidFill>
                          <a:srgbClr val="333333"/>
                        </a:solidFill>
                      </a:endParaRPr>
                    </a:p>
                  </a:txBody>
                  <a:tcPr marT="78325" marB="78325" marR="156650" marL="1566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
                          <a:solidFill>
                            <a:srgbClr val="333333"/>
                          </a:solidFill>
                        </a:rPr>
                        <a:t>F1 - Score</a:t>
                      </a:r>
                      <a:endParaRPr b="1">
                        <a:solidFill>
                          <a:srgbClr val="333333"/>
                        </a:solidFill>
                      </a:endParaRPr>
                    </a:p>
                  </a:txBody>
                  <a:tcPr marT="78325" marB="78325" marR="156650" marL="1566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57150">
                <a:tc>
                  <a:txBody>
                    <a:bodyPr/>
                    <a:lstStyle/>
                    <a:p>
                      <a:pPr indent="0" lvl="0" marL="0" marR="0" rtl="0" algn="ctr">
                        <a:lnSpc>
                          <a:spcPct val="100000"/>
                        </a:lnSpc>
                        <a:spcBef>
                          <a:spcPts val="0"/>
                        </a:spcBef>
                        <a:spcAft>
                          <a:spcPts val="0"/>
                        </a:spcAft>
                        <a:buClr>
                          <a:srgbClr val="000000"/>
                        </a:buClr>
                        <a:buSzPts val="1600"/>
                        <a:buFont typeface="Calibri"/>
                        <a:buNone/>
                      </a:pPr>
                      <a:r>
                        <a:rPr b="1" lang="en">
                          <a:solidFill>
                            <a:srgbClr val="434343"/>
                          </a:solidFill>
                        </a:rPr>
                        <a:t>Logistic Regression (Baseline)</a:t>
                      </a:r>
                      <a:endParaRPr b="1">
                        <a:solidFill>
                          <a:srgbClr val="43434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76200">
                      <a:solidFill>
                        <a:srgbClr val="FFFFFF"/>
                      </a:solidFill>
                      <a:prstDash val="solid"/>
                      <a:round/>
                      <a:headEnd len="sm" w="sm" type="none"/>
                      <a:tailEnd len="sm" w="sm" type="none"/>
                    </a:lnB>
                    <a:solidFill>
                      <a:srgbClr val="FFC700"/>
                    </a:solidFill>
                  </a:tcPr>
                </a:tc>
                <a:tc>
                  <a:txBody>
                    <a:bodyPr/>
                    <a:lstStyle/>
                    <a:p>
                      <a:pPr indent="0" lvl="0" marL="0" marR="0" rtl="0" algn="ctr">
                        <a:lnSpc>
                          <a:spcPct val="100000"/>
                        </a:lnSpc>
                        <a:spcBef>
                          <a:spcPts val="0"/>
                        </a:spcBef>
                        <a:spcAft>
                          <a:spcPts val="0"/>
                        </a:spcAft>
                        <a:buClr>
                          <a:srgbClr val="000000"/>
                        </a:buClr>
                        <a:buSzPts val="2000"/>
                        <a:buFont typeface="Calibri"/>
                        <a:buNone/>
                      </a:pPr>
                      <a:r>
                        <a:rPr b="1" lang="en">
                          <a:solidFill>
                            <a:srgbClr val="333333"/>
                          </a:solidFill>
                        </a:rPr>
                        <a:t>0.8310</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Clr>
                          <a:srgbClr val="000000"/>
                        </a:buClr>
                        <a:buSzPts val="2000"/>
                        <a:buFont typeface="Calibri"/>
                        <a:buNone/>
                      </a:pPr>
                      <a:r>
                        <a:rPr b="1" lang="en">
                          <a:solidFill>
                            <a:srgbClr val="333333"/>
                          </a:solidFill>
                        </a:rPr>
                        <a:t>0.7466</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Clr>
                          <a:srgbClr val="000000"/>
                        </a:buClr>
                        <a:buSzPts val="2000"/>
                        <a:buFont typeface="Calibri"/>
                        <a:buNone/>
                      </a:pPr>
                      <a:r>
                        <a:rPr b="1" lang="en">
                          <a:solidFill>
                            <a:srgbClr val="333333"/>
                          </a:solidFill>
                        </a:rPr>
                        <a:t>0.1245</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None/>
                      </a:pPr>
                      <a:r>
                        <a:rPr b="1" lang="en">
                          <a:solidFill>
                            <a:srgbClr val="333333"/>
                          </a:solidFill>
                        </a:rPr>
                        <a:t>0.7080</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None/>
                      </a:pPr>
                      <a:r>
                        <a:rPr b="1" lang="en">
                          <a:solidFill>
                            <a:srgbClr val="333333"/>
                          </a:solidFill>
                        </a:rPr>
                        <a:t>0.2118</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r>
              <a:tr h="634050">
                <a:tc>
                  <a:txBody>
                    <a:bodyPr/>
                    <a:lstStyle/>
                    <a:p>
                      <a:pPr indent="0" lvl="0" marL="0" marR="0" rtl="0" algn="ctr">
                        <a:lnSpc>
                          <a:spcPct val="100000"/>
                        </a:lnSpc>
                        <a:spcBef>
                          <a:spcPts val="0"/>
                        </a:spcBef>
                        <a:spcAft>
                          <a:spcPts val="0"/>
                        </a:spcAft>
                        <a:buClr>
                          <a:srgbClr val="000000"/>
                        </a:buClr>
                        <a:buSzPts val="1600"/>
                        <a:buFont typeface="Calibri"/>
                        <a:buNone/>
                      </a:pPr>
                      <a:r>
                        <a:rPr b="1" lang="en">
                          <a:solidFill>
                            <a:srgbClr val="434343"/>
                          </a:solidFill>
                        </a:rPr>
                        <a:t>Random Forest</a:t>
                      </a:r>
                      <a:endParaRPr b="1">
                        <a:solidFill>
                          <a:srgbClr val="43434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FC700"/>
                    </a:solidFill>
                  </a:tcPr>
                </a:tc>
                <a:tc>
                  <a:txBody>
                    <a:bodyPr/>
                    <a:lstStyle/>
                    <a:p>
                      <a:pPr indent="0" lvl="0" marL="0" marR="0" rtl="0" algn="ctr">
                        <a:lnSpc>
                          <a:spcPct val="100000"/>
                        </a:lnSpc>
                        <a:spcBef>
                          <a:spcPts val="0"/>
                        </a:spcBef>
                        <a:spcAft>
                          <a:spcPts val="0"/>
                        </a:spcAft>
                        <a:buClr>
                          <a:srgbClr val="000000"/>
                        </a:buClr>
                        <a:buSzPts val="2000"/>
                        <a:buFont typeface="Calibri"/>
                        <a:buNone/>
                      </a:pPr>
                      <a:r>
                        <a:rPr b="1" lang="en">
                          <a:solidFill>
                            <a:srgbClr val="333333"/>
                          </a:solidFill>
                        </a:rPr>
                        <a:t>0.9900</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Clr>
                          <a:srgbClr val="000000"/>
                        </a:buClr>
                        <a:buSzPts val="2000"/>
                        <a:buFont typeface="Calibri"/>
                        <a:buNone/>
                      </a:pPr>
                      <a:r>
                        <a:rPr b="1" lang="en">
                          <a:solidFill>
                            <a:srgbClr val="333333"/>
                          </a:solidFill>
                        </a:rPr>
                        <a:t>0.8233</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Clr>
                          <a:srgbClr val="000000"/>
                        </a:buClr>
                        <a:buSzPts val="2000"/>
                        <a:buFont typeface="Calibri"/>
                        <a:buNone/>
                      </a:pPr>
                      <a:r>
                        <a:rPr b="1" lang="en">
                          <a:solidFill>
                            <a:srgbClr val="333333"/>
                          </a:solidFill>
                        </a:rPr>
                        <a:t>0.1646</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None/>
                      </a:pPr>
                      <a:r>
                        <a:rPr b="1" lang="en">
                          <a:solidFill>
                            <a:srgbClr val="333333"/>
                          </a:solidFill>
                        </a:rPr>
                        <a:t>0.4745</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None/>
                      </a:pPr>
                      <a:r>
                        <a:rPr b="1" lang="en">
                          <a:solidFill>
                            <a:srgbClr val="333333"/>
                          </a:solidFill>
                        </a:rPr>
                        <a:t>0.2444</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r>
              <a:tr h="582025">
                <a:tc>
                  <a:txBody>
                    <a:bodyPr/>
                    <a:lstStyle/>
                    <a:p>
                      <a:pPr indent="0" lvl="0" marL="0" marR="0" rtl="0" algn="ctr">
                        <a:lnSpc>
                          <a:spcPct val="100000"/>
                        </a:lnSpc>
                        <a:spcBef>
                          <a:spcPts val="0"/>
                        </a:spcBef>
                        <a:spcAft>
                          <a:spcPts val="0"/>
                        </a:spcAft>
                        <a:buClr>
                          <a:srgbClr val="000000"/>
                        </a:buClr>
                        <a:buSzPts val="1600"/>
                        <a:buFont typeface="Calibri"/>
                        <a:buNone/>
                      </a:pPr>
                      <a:r>
                        <a:rPr b="1" lang="en">
                          <a:solidFill>
                            <a:srgbClr val="434343"/>
                          </a:solidFill>
                        </a:rPr>
                        <a:t>XGBoost</a:t>
                      </a:r>
                      <a:endParaRPr b="1">
                        <a:solidFill>
                          <a:srgbClr val="43434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FC700"/>
                    </a:solidFill>
                  </a:tcPr>
                </a:tc>
                <a:tc>
                  <a:txBody>
                    <a:bodyPr/>
                    <a:lstStyle/>
                    <a:p>
                      <a:pPr indent="0" lvl="0" marL="0" marR="0" rtl="0" algn="ctr">
                        <a:lnSpc>
                          <a:spcPct val="100000"/>
                        </a:lnSpc>
                        <a:spcBef>
                          <a:spcPts val="0"/>
                        </a:spcBef>
                        <a:spcAft>
                          <a:spcPts val="0"/>
                        </a:spcAft>
                        <a:buClr>
                          <a:srgbClr val="000000"/>
                        </a:buClr>
                        <a:buSzPts val="2000"/>
                        <a:buFont typeface="Calibri"/>
                        <a:buNone/>
                      </a:pPr>
                      <a:r>
                        <a:rPr b="1" lang="en">
                          <a:solidFill>
                            <a:srgbClr val="333333"/>
                          </a:solidFill>
                        </a:rPr>
                        <a:t>0.9809</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Clr>
                          <a:srgbClr val="000000"/>
                        </a:buClr>
                        <a:buSzPts val="2000"/>
                        <a:buFont typeface="Calibri"/>
                        <a:buNone/>
                      </a:pPr>
                      <a:r>
                        <a:rPr b="1" lang="en">
                          <a:solidFill>
                            <a:srgbClr val="333333"/>
                          </a:solidFill>
                        </a:rPr>
                        <a:t>0.8114</a:t>
                      </a:r>
                      <a:endParaRPr b="1">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rtl="0" algn="ctr">
                        <a:spcBef>
                          <a:spcPts val="0"/>
                        </a:spcBef>
                        <a:spcAft>
                          <a:spcPts val="0"/>
                        </a:spcAft>
                        <a:buClr>
                          <a:srgbClr val="000000"/>
                        </a:buClr>
                        <a:buSzPts val="2000"/>
                        <a:buFont typeface="Calibri"/>
                        <a:buNone/>
                      </a:pPr>
                      <a:r>
                        <a:rPr b="1" lang="en">
                          <a:solidFill>
                            <a:srgbClr val="333333"/>
                          </a:solidFill>
                        </a:rPr>
                        <a:t>0.1242</a:t>
                      </a:r>
                      <a:endParaRPr b="1">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None/>
                      </a:pPr>
                      <a:r>
                        <a:rPr b="1" lang="en">
                          <a:solidFill>
                            <a:srgbClr val="333333"/>
                          </a:solidFill>
                        </a:rPr>
                        <a:t>0.8175</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None/>
                      </a:pPr>
                      <a:r>
                        <a:rPr b="1" lang="en">
                          <a:solidFill>
                            <a:srgbClr val="333333"/>
                          </a:solidFill>
                        </a:rPr>
                        <a:t>0.2156</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r>
              <a:tr h="582025">
                <a:tc>
                  <a:txBody>
                    <a:bodyPr/>
                    <a:lstStyle/>
                    <a:p>
                      <a:pPr indent="0" lvl="0" marL="0" marR="0" rtl="0" algn="ctr">
                        <a:lnSpc>
                          <a:spcPct val="100000"/>
                        </a:lnSpc>
                        <a:spcBef>
                          <a:spcPts val="0"/>
                        </a:spcBef>
                        <a:spcAft>
                          <a:spcPts val="0"/>
                        </a:spcAft>
                        <a:buClr>
                          <a:srgbClr val="000000"/>
                        </a:buClr>
                        <a:buSzPts val="1600"/>
                        <a:buFont typeface="Calibri"/>
                        <a:buNone/>
                      </a:pPr>
                      <a:r>
                        <a:rPr b="1" lang="en">
                          <a:solidFill>
                            <a:srgbClr val="434343"/>
                          </a:solidFill>
                        </a:rPr>
                        <a:t>AdaBoost</a:t>
                      </a:r>
                      <a:endParaRPr b="1">
                        <a:solidFill>
                          <a:srgbClr val="43434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FC700"/>
                    </a:solidFill>
                  </a:tcPr>
                </a:tc>
                <a:tc>
                  <a:txBody>
                    <a:bodyPr/>
                    <a:lstStyle/>
                    <a:p>
                      <a:pPr indent="0" lvl="0" marL="0" marR="0" rtl="0" algn="ctr">
                        <a:lnSpc>
                          <a:spcPct val="100000"/>
                        </a:lnSpc>
                        <a:spcBef>
                          <a:spcPts val="0"/>
                        </a:spcBef>
                        <a:spcAft>
                          <a:spcPts val="0"/>
                        </a:spcAft>
                        <a:buClr>
                          <a:srgbClr val="000000"/>
                        </a:buClr>
                        <a:buSzPts val="2000"/>
                        <a:buFont typeface="Calibri"/>
                        <a:buNone/>
                      </a:pPr>
                      <a:r>
                        <a:rPr b="1" lang="en">
                          <a:solidFill>
                            <a:srgbClr val="333333"/>
                          </a:solidFill>
                        </a:rPr>
                        <a:t>0.9358</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Clr>
                          <a:srgbClr val="000000"/>
                        </a:buClr>
                        <a:buSzPts val="2000"/>
                        <a:buFont typeface="Calibri"/>
                        <a:buNone/>
                      </a:pPr>
                      <a:r>
                        <a:rPr b="1" lang="en">
                          <a:solidFill>
                            <a:srgbClr val="333333"/>
                          </a:solidFill>
                        </a:rPr>
                        <a:t>0.8145</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Clr>
                          <a:srgbClr val="000000"/>
                        </a:buClr>
                        <a:buSzPts val="2000"/>
                        <a:buFont typeface="Calibri"/>
                        <a:buNone/>
                      </a:pPr>
                      <a:r>
                        <a:rPr b="1" lang="en">
                          <a:solidFill>
                            <a:srgbClr val="333333"/>
                          </a:solidFill>
                        </a:rPr>
                        <a:t>0.1504</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None/>
                      </a:pPr>
                      <a:r>
                        <a:rPr b="1" lang="en">
                          <a:solidFill>
                            <a:srgbClr val="333333"/>
                          </a:solidFill>
                        </a:rPr>
                        <a:t>0.6642</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c>
                  <a:txBody>
                    <a:bodyPr/>
                    <a:lstStyle/>
                    <a:p>
                      <a:pPr indent="0" lvl="0" marL="0" marR="0" rtl="0" algn="ctr">
                        <a:lnSpc>
                          <a:spcPct val="100000"/>
                        </a:lnSpc>
                        <a:spcBef>
                          <a:spcPts val="0"/>
                        </a:spcBef>
                        <a:spcAft>
                          <a:spcPts val="0"/>
                        </a:spcAft>
                        <a:buNone/>
                      </a:pPr>
                      <a:r>
                        <a:rPr b="1" lang="en">
                          <a:solidFill>
                            <a:srgbClr val="333333"/>
                          </a:solidFill>
                        </a:rPr>
                        <a:t>0.2453</a:t>
                      </a:r>
                      <a:endParaRPr b="1" i="0" u="none" cap="none" strike="noStrike">
                        <a:solidFill>
                          <a:srgbClr val="333333"/>
                        </a:solidFill>
                      </a:endParaRPr>
                    </a:p>
                  </a:txBody>
                  <a:tcPr marT="82300" marB="82300" marR="155450" marL="155450"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DE798"/>
                    </a:solidFill>
                  </a:tcPr>
                </a:tc>
              </a:tr>
            </a:tbl>
          </a:graphicData>
        </a:graphic>
      </p:graphicFrame>
      <p:sp>
        <p:nvSpPr>
          <p:cNvPr id="247" name="Google Shape;247;p25"/>
          <p:cNvSpPr/>
          <p:nvPr/>
        </p:nvSpPr>
        <p:spPr>
          <a:xfrm>
            <a:off x="55900" y="3087425"/>
            <a:ext cx="9086100" cy="5640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0"/>
                                        <p:tgtEl>
                                          <p:spTgt spid="2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6"/>
          <p:cNvSpPr txBox="1"/>
          <p:nvPr>
            <p:ph type="title"/>
          </p:nvPr>
        </p:nvSpPr>
        <p:spPr>
          <a:xfrm>
            <a:off x="62910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Cost &amp; Benefit Analysis</a:t>
            </a:r>
            <a:endParaRPr/>
          </a:p>
        </p:txBody>
      </p:sp>
      <p:sp>
        <p:nvSpPr>
          <p:cNvPr id="253" name="Google Shape;253;p26"/>
          <p:cNvSpPr txBox="1"/>
          <p:nvPr>
            <p:ph idx="1" type="body"/>
          </p:nvPr>
        </p:nvSpPr>
        <p:spPr>
          <a:xfrm>
            <a:off x="629100" y="1010725"/>
            <a:ext cx="7571700" cy="3573600"/>
          </a:xfrm>
          <a:prstGeom prst="rect">
            <a:avLst/>
          </a:prstGeom>
        </p:spPr>
        <p:txBody>
          <a:bodyPr anchorCtr="0" anchor="t" bIns="91425" lIns="91425" spcFirstLastPara="1" rIns="91425" wrap="square" tIns="91425">
            <a:noAutofit/>
          </a:bodyPr>
          <a:lstStyle/>
          <a:p>
            <a:pPr indent="0" lvl="0" marL="0" rtl="0" algn="l">
              <a:lnSpc>
                <a:spcPct val="115000"/>
              </a:lnSpc>
              <a:spcBef>
                <a:spcPts val="1100"/>
              </a:spcBef>
              <a:spcAft>
                <a:spcPts val="0"/>
              </a:spcAft>
              <a:buNone/>
            </a:pPr>
            <a:r>
              <a:rPr lang="en" sz="1450">
                <a:solidFill>
                  <a:srgbClr val="000000"/>
                </a:solidFill>
                <a:highlight>
                  <a:srgbClr val="FFFFFF"/>
                </a:highlight>
                <a:latin typeface="Arial"/>
                <a:ea typeface="Arial"/>
                <a:cs typeface="Arial"/>
                <a:sym typeface="Arial"/>
              </a:rPr>
              <a:t>We will be performing the relevant analysis on two separate approaches:</a:t>
            </a:r>
            <a:endParaRPr sz="1450">
              <a:solidFill>
                <a:srgbClr val="000000"/>
              </a:solidFill>
              <a:highlight>
                <a:srgbClr val="FFFFFF"/>
              </a:highlight>
              <a:latin typeface="Arial"/>
              <a:ea typeface="Arial"/>
              <a:cs typeface="Arial"/>
              <a:sym typeface="Arial"/>
            </a:endParaRPr>
          </a:p>
          <a:p>
            <a:pPr indent="-320675" lvl="0" marL="457200" rtl="0" algn="l">
              <a:lnSpc>
                <a:spcPct val="115000"/>
              </a:lnSpc>
              <a:spcBef>
                <a:spcPts val="1100"/>
              </a:spcBef>
              <a:spcAft>
                <a:spcPts val="0"/>
              </a:spcAft>
              <a:buClr>
                <a:srgbClr val="000000"/>
              </a:buClr>
              <a:buSzPts val="1450"/>
              <a:buFont typeface="Arial"/>
              <a:buChar char="●"/>
            </a:pPr>
            <a:r>
              <a:rPr lang="en" sz="1450">
                <a:solidFill>
                  <a:srgbClr val="000000"/>
                </a:solidFill>
                <a:highlight>
                  <a:srgbClr val="FFFFFF"/>
                </a:highlight>
                <a:latin typeface="Arial"/>
                <a:ea typeface="Arial"/>
                <a:cs typeface="Arial"/>
                <a:sym typeface="Arial"/>
              </a:rPr>
              <a:t>Analyzing the current approach taken by the State of Chicago in "containing" the WNV virus as the baseline approach</a:t>
            </a:r>
            <a:endParaRPr sz="1450">
              <a:solidFill>
                <a:srgbClr val="000000"/>
              </a:solidFill>
              <a:highlight>
                <a:srgbClr val="FFFFFF"/>
              </a:highlight>
              <a:latin typeface="Arial"/>
              <a:ea typeface="Arial"/>
              <a:cs typeface="Arial"/>
              <a:sym typeface="Arial"/>
            </a:endParaRPr>
          </a:p>
          <a:p>
            <a:pPr indent="-320675" lvl="0" marL="457200" rtl="0" algn="l">
              <a:lnSpc>
                <a:spcPct val="115000"/>
              </a:lnSpc>
              <a:spcBef>
                <a:spcPts val="0"/>
              </a:spcBef>
              <a:spcAft>
                <a:spcPts val="0"/>
              </a:spcAft>
              <a:buClr>
                <a:srgbClr val="000000"/>
              </a:buClr>
              <a:buSzPts val="1450"/>
              <a:buFont typeface="Arial"/>
              <a:buChar char="●"/>
            </a:pPr>
            <a:r>
              <a:rPr lang="en" sz="1450">
                <a:solidFill>
                  <a:srgbClr val="000000"/>
                </a:solidFill>
                <a:highlight>
                  <a:srgbClr val="FFFFFF"/>
                </a:highlight>
                <a:latin typeface="Arial"/>
                <a:ea typeface="Arial"/>
                <a:cs typeface="Arial"/>
                <a:sym typeface="Arial"/>
              </a:rPr>
              <a:t>Compare it with our data-driven approach, which we believe is a more preventive approach rather than reactive</a:t>
            </a:r>
            <a:endParaRPr sz="1450">
              <a:solidFill>
                <a:srgbClr val="000000"/>
              </a:solidFill>
              <a:highlight>
                <a:srgbClr val="FFFFFF"/>
              </a:highlight>
              <a:latin typeface="Arial"/>
              <a:ea typeface="Arial"/>
              <a:cs typeface="Arial"/>
              <a:sym typeface="Arial"/>
            </a:endParaRPr>
          </a:p>
          <a:p>
            <a:pPr indent="0" lvl="0" marL="0" rtl="0" algn="l">
              <a:lnSpc>
                <a:spcPct val="115000"/>
              </a:lnSpc>
              <a:spcBef>
                <a:spcPts val="1100"/>
              </a:spcBef>
              <a:spcAft>
                <a:spcPts val="0"/>
              </a:spcAft>
              <a:buNone/>
            </a:pPr>
            <a:r>
              <a:rPr lang="en" sz="1450">
                <a:solidFill>
                  <a:srgbClr val="000000"/>
                </a:solidFill>
                <a:highlight>
                  <a:srgbClr val="FFFFFF"/>
                </a:highlight>
                <a:latin typeface="Arial"/>
                <a:ea typeface="Arial"/>
                <a:cs typeface="Arial"/>
                <a:sym typeface="Arial"/>
              </a:rPr>
              <a:t>Every week from late spring through the fall, mosquitos in traps across the city are tested for the virus. The results of these tests influence when and where the city will spray airborne pesticides to control adult mosquito populations. We will next analyze the spray dataset given and hopefully it gives us some validation to the statement here.</a:t>
            </a:r>
            <a:endParaRPr sz="1450">
              <a:solidFill>
                <a:srgbClr val="000000"/>
              </a:solidFill>
              <a:highlight>
                <a:srgbClr val="FFFFFF"/>
              </a:highlight>
              <a:latin typeface="Arial"/>
              <a:ea typeface="Arial"/>
              <a:cs typeface="Arial"/>
              <a:sym typeface="Arial"/>
            </a:endParaRPr>
          </a:p>
          <a:p>
            <a:pPr indent="0" lvl="0" marL="0" rtl="0" algn="l">
              <a:spcBef>
                <a:spcPts val="60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7"/>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Cost &amp; Benefits Analysis</a:t>
            </a:r>
            <a:endParaRPr/>
          </a:p>
        </p:txBody>
      </p:sp>
      <p:sp>
        <p:nvSpPr>
          <p:cNvPr id="259" name="Google Shape;259;p27"/>
          <p:cNvSpPr txBox="1"/>
          <p:nvPr>
            <p:ph idx="1" type="body"/>
          </p:nvPr>
        </p:nvSpPr>
        <p:spPr>
          <a:xfrm>
            <a:off x="786150" y="834025"/>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800" u="sng"/>
              <a:t>Current Approach</a:t>
            </a:r>
            <a:endParaRPr sz="1800" u="sng"/>
          </a:p>
        </p:txBody>
      </p:sp>
      <p:pic>
        <p:nvPicPr>
          <p:cNvPr id="260" name="Google Shape;260;p27"/>
          <p:cNvPicPr preferRelativeResize="0"/>
          <p:nvPr/>
        </p:nvPicPr>
        <p:blipFill>
          <a:blip r:embed="rId3">
            <a:alphaModFix/>
          </a:blip>
          <a:stretch>
            <a:fillRect/>
          </a:stretch>
        </p:blipFill>
        <p:spPr>
          <a:xfrm>
            <a:off x="1138625" y="1354600"/>
            <a:ext cx="6319667" cy="3337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8"/>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Cost &amp; Benefits Analysis</a:t>
            </a:r>
            <a:endParaRPr/>
          </a:p>
        </p:txBody>
      </p:sp>
      <p:sp>
        <p:nvSpPr>
          <p:cNvPr id="266" name="Google Shape;266;p28"/>
          <p:cNvSpPr txBox="1"/>
          <p:nvPr>
            <p:ph idx="1" type="body"/>
          </p:nvPr>
        </p:nvSpPr>
        <p:spPr>
          <a:xfrm>
            <a:off x="894100" y="843875"/>
            <a:ext cx="7571700" cy="3573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800" u="sng"/>
              <a:t>Data-Driven </a:t>
            </a:r>
            <a:r>
              <a:rPr lang="en" sz="1800" u="sng"/>
              <a:t>Approach</a:t>
            </a:r>
            <a:endParaRPr sz="1800" u="sng"/>
          </a:p>
        </p:txBody>
      </p:sp>
      <p:pic>
        <p:nvPicPr>
          <p:cNvPr id="267" name="Google Shape;267;p28"/>
          <p:cNvPicPr preferRelativeResize="0"/>
          <p:nvPr/>
        </p:nvPicPr>
        <p:blipFill>
          <a:blip r:embed="rId3">
            <a:alphaModFix/>
          </a:blip>
          <a:stretch>
            <a:fillRect/>
          </a:stretch>
        </p:blipFill>
        <p:spPr>
          <a:xfrm>
            <a:off x="1919075" y="1344775"/>
            <a:ext cx="2095600" cy="3491099"/>
          </a:xfrm>
          <a:prstGeom prst="rect">
            <a:avLst/>
          </a:prstGeom>
          <a:noFill/>
          <a:ln>
            <a:noFill/>
          </a:ln>
        </p:spPr>
      </p:pic>
      <p:pic>
        <p:nvPicPr>
          <p:cNvPr id="268" name="Google Shape;268;p28"/>
          <p:cNvPicPr preferRelativeResize="0"/>
          <p:nvPr/>
        </p:nvPicPr>
        <p:blipFill>
          <a:blip r:embed="rId4">
            <a:alphaModFix/>
          </a:blip>
          <a:stretch>
            <a:fillRect/>
          </a:stretch>
        </p:blipFill>
        <p:spPr>
          <a:xfrm>
            <a:off x="5912100" y="1344775"/>
            <a:ext cx="2038750" cy="3380674"/>
          </a:xfrm>
          <a:prstGeom prst="rect">
            <a:avLst/>
          </a:prstGeom>
          <a:noFill/>
          <a:ln>
            <a:noFill/>
          </a:ln>
        </p:spPr>
      </p:pic>
      <p:sp>
        <p:nvSpPr>
          <p:cNvPr id="269" name="Google Shape;269;p28"/>
          <p:cNvSpPr txBox="1"/>
          <p:nvPr/>
        </p:nvSpPr>
        <p:spPr>
          <a:xfrm>
            <a:off x="225775" y="1865000"/>
            <a:ext cx="20955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Source Sans Pro"/>
                <a:ea typeface="Source Sans Pro"/>
                <a:cs typeface="Source Sans Pro"/>
                <a:sym typeface="Source Sans Pro"/>
              </a:rPr>
              <a:t>Threshold = 0.25</a:t>
            </a:r>
            <a:endParaRPr b="1">
              <a:latin typeface="Source Sans Pro"/>
              <a:ea typeface="Source Sans Pro"/>
              <a:cs typeface="Source Sans Pro"/>
              <a:sym typeface="Source Sans Pro"/>
            </a:endParaRPr>
          </a:p>
          <a:p>
            <a:pPr indent="0" lvl="0" marL="0" rtl="0" algn="l">
              <a:spcBef>
                <a:spcPts val="0"/>
              </a:spcBef>
              <a:spcAft>
                <a:spcPts val="0"/>
              </a:spcAft>
              <a:buNone/>
            </a:pPr>
            <a:r>
              <a:rPr b="1" lang="en">
                <a:latin typeface="Source Sans Pro"/>
                <a:ea typeface="Source Sans Pro"/>
                <a:cs typeface="Source Sans Pro"/>
                <a:sym typeface="Source Sans Pro"/>
              </a:rPr>
              <a:t>Recall score = 1.0</a:t>
            </a:r>
            <a:endParaRPr b="1">
              <a:latin typeface="Source Sans Pro"/>
              <a:ea typeface="Source Sans Pro"/>
              <a:cs typeface="Source Sans Pro"/>
              <a:sym typeface="Source Sans Pro"/>
            </a:endParaRPr>
          </a:p>
          <a:p>
            <a:pPr indent="0" lvl="0" marL="0" rtl="0" algn="l">
              <a:spcBef>
                <a:spcPts val="0"/>
              </a:spcBef>
              <a:spcAft>
                <a:spcPts val="0"/>
              </a:spcAft>
              <a:buNone/>
            </a:pPr>
            <a:r>
              <a:rPr b="1" lang="en">
                <a:latin typeface="Source Sans Pro"/>
                <a:ea typeface="Source Sans Pro"/>
                <a:cs typeface="Source Sans Pro"/>
                <a:sym typeface="Source Sans Pro"/>
              </a:rPr>
              <a:t>Precision score = 0.149</a:t>
            </a:r>
            <a:endParaRPr b="1">
              <a:latin typeface="Source Sans Pro"/>
              <a:ea typeface="Source Sans Pro"/>
              <a:cs typeface="Source Sans Pro"/>
              <a:sym typeface="Source Sans Pro"/>
            </a:endParaRPr>
          </a:p>
          <a:p>
            <a:pPr indent="0" lvl="0" marL="0" rtl="0" algn="l">
              <a:spcBef>
                <a:spcPts val="0"/>
              </a:spcBef>
              <a:spcAft>
                <a:spcPts val="0"/>
              </a:spcAft>
              <a:buNone/>
            </a:pPr>
            <a:r>
              <a:t/>
            </a:r>
            <a:endParaRPr>
              <a:latin typeface="Source Sans Pro"/>
              <a:ea typeface="Source Sans Pro"/>
              <a:cs typeface="Source Sans Pro"/>
              <a:sym typeface="Source Sans Pro"/>
            </a:endParaRPr>
          </a:p>
          <a:p>
            <a:pPr indent="0" lvl="0" marL="0" rtl="0" algn="l">
              <a:spcBef>
                <a:spcPts val="0"/>
              </a:spcBef>
              <a:spcAft>
                <a:spcPts val="0"/>
              </a:spcAft>
              <a:buNone/>
            </a:pPr>
            <a:r>
              <a:t/>
            </a:r>
            <a:endParaRPr>
              <a:latin typeface="Source Sans Pro"/>
              <a:ea typeface="Source Sans Pro"/>
              <a:cs typeface="Source Sans Pro"/>
              <a:sym typeface="Source Sans Pro"/>
            </a:endParaRPr>
          </a:p>
          <a:p>
            <a:pPr indent="0" lvl="0" marL="0" rtl="0" algn="l">
              <a:spcBef>
                <a:spcPts val="0"/>
              </a:spcBef>
              <a:spcAft>
                <a:spcPts val="0"/>
              </a:spcAft>
              <a:buNone/>
            </a:pPr>
            <a:r>
              <a:t/>
            </a:r>
            <a:endParaRPr>
              <a:latin typeface="Source Sans Pro"/>
              <a:ea typeface="Source Sans Pro"/>
              <a:cs typeface="Source Sans Pro"/>
              <a:sym typeface="Source Sans Pro"/>
            </a:endParaRPr>
          </a:p>
          <a:p>
            <a:pPr indent="0" lvl="0" marL="0" rtl="0" algn="l">
              <a:spcBef>
                <a:spcPts val="0"/>
              </a:spcBef>
              <a:spcAft>
                <a:spcPts val="0"/>
              </a:spcAft>
              <a:buNone/>
            </a:pPr>
            <a:r>
              <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Threshold = 0.4</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Recall score = 0.99</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Precision score = 0.19</a:t>
            </a:r>
            <a:endParaRPr>
              <a:latin typeface="Source Sans Pro"/>
              <a:ea typeface="Source Sans Pro"/>
              <a:cs typeface="Source Sans Pro"/>
              <a:sym typeface="Source Sans Pro"/>
            </a:endParaRPr>
          </a:p>
        </p:txBody>
      </p:sp>
      <p:sp>
        <p:nvSpPr>
          <p:cNvPr id="270" name="Google Shape;270;p28"/>
          <p:cNvSpPr txBox="1"/>
          <p:nvPr/>
        </p:nvSpPr>
        <p:spPr>
          <a:xfrm>
            <a:off x="4098375" y="1864988"/>
            <a:ext cx="20955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Threshold = 0.5</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Recall score = 0.96</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Precision score = 0.221</a:t>
            </a:r>
            <a:endParaRPr>
              <a:latin typeface="Source Sans Pro"/>
              <a:ea typeface="Source Sans Pro"/>
              <a:cs typeface="Source Sans Pro"/>
              <a:sym typeface="Source Sans Pro"/>
            </a:endParaRPr>
          </a:p>
          <a:p>
            <a:pPr indent="0" lvl="0" marL="0" rtl="0" algn="l">
              <a:spcBef>
                <a:spcPts val="0"/>
              </a:spcBef>
              <a:spcAft>
                <a:spcPts val="0"/>
              </a:spcAft>
              <a:buNone/>
            </a:pPr>
            <a:r>
              <a:t/>
            </a:r>
            <a:endParaRPr>
              <a:latin typeface="Source Sans Pro"/>
              <a:ea typeface="Source Sans Pro"/>
              <a:cs typeface="Source Sans Pro"/>
              <a:sym typeface="Source Sans Pro"/>
            </a:endParaRPr>
          </a:p>
          <a:p>
            <a:pPr indent="0" lvl="0" marL="0" rtl="0" algn="l">
              <a:spcBef>
                <a:spcPts val="0"/>
              </a:spcBef>
              <a:spcAft>
                <a:spcPts val="0"/>
              </a:spcAft>
              <a:buNone/>
            </a:pPr>
            <a:r>
              <a:t/>
            </a:r>
            <a:endParaRPr>
              <a:latin typeface="Source Sans Pro"/>
              <a:ea typeface="Source Sans Pro"/>
              <a:cs typeface="Source Sans Pro"/>
              <a:sym typeface="Source Sans Pro"/>
            </a:endParaRPr>
          </a:p>
          <a:p>
            <a:pPr indent="0" lvl="0" marL="0" rtl="0" algn="l">
              <a:spcBef>
                <a:spcPts val="0"/>
              </a:spcBef>
              <a:spcAft>
                <a:spcPts val="0"/>
              </a:spcAft>
              <a:buNone/>
            </a:pPr>
            <a:r>
              <a:t/>
            </a:r>
            <a:endParaRPr>
              <a:latin typeface="Source Sans Pro"/>
              <a:ea typeface="Source Sans Pro"/>
              <a:cs typeface="Source Sans Pro"/>
              <a:sym typeface="Source Sans Pro"/>
            </a:endParaRPr>
          </a:p>
          <a:p>
            <a:pPr indent="0" lvl="0" marL="0" rtl="0" algn="l">
              <a:spcBef>
                <a:spcPts val="0"/>
              </a:spcBef>
              <a:spcAft>
                <a:spcPts val="0"/>
              </a:spcAft>
              <a:buNone/>
            </a:pPr>
            <a:r>
              <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Threshold = 0.6</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Recall score = 0.888</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Precision score = 0.258</a:t>
            </a:r>
            <a:endParaRPr>
              <a:latin typeface="Source Sans Pro"/>
              <a:ea typeface="Source Sans Pro"/>
              <a:cs typeface="Source Sans Pro"/>
              <a:sym typeface="Source Sans Pr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9"/>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Cost &amp; Benefit Analysis</a:t>
            </a:r>
            <a:endParaRPr/>
          </a:p>
        </p:txBody>
      </p:sp>
      <p:sp>
        <p:nvSpPr>
          <p:cNvPr id="276" name="Google Shape;276;p29"/>
          <p:cNvSpPr txBox="1"/>
          <p:nvPr/>
        </p:nvSpPr>
        <p:spPr>
          <a:xfrm>
            <a:off x="868975" y="930775"/>
            <a:ext cx="67482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Baseline Approach:</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Taking reference from the spray dataset in year 2013, there is a total of  12626 spray points</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Assuming </a:t>
            </a:r>
            <a:r>
              <a:rPr lang="en">
                <a:highlight>
                  <a:srgbClr val="FFFFFF"/>
                </a:highlight>
                <a:latin typeface="Source Sans Pro"/>
                <a:ea typeface="Source Sans Pro"/>
                <a:cs typeface="Source Sans Pro"/>
                <a:sym typeface="Source Sans Pro"/>
              </a:rPr>
              <a:t>a price of Zenivex E4 used is $1.0 per acre and making simple assumption of 100 acre area of coverage for each spray, this would cost approximately USD1,262,600</a:t>
            </a:r>
            <a:endParaRPr>
              <a:highlight>
                <a:srgbClr val="FFFFFF"/>
              </a:highlight>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highlight>
                  <a:srgbClr val="FFFFFF"/>
                </a:highlight>
                <a:latin typeface="Source Sans Pro"/>
                <a:ea typeface="Source Sans Pro"/>
                <a:cs typeface="Source Sans Pro"/>
                <a:sym typeface="Source Sans Pro"/>
              </a:rPr>
              <a:t>This approach is targeted and avoid aimless spray of adulticide.  However, there is a time-lag issue and it is a more reactive strategy.</a:t>
            </a:r>
            <a:endParaRPr>
              <a:highlight>
                <a:srgbClr val="FFFFFF"/>
              </a:highlight>
              <a:latin typeface="Source Sans Pro"/>
              <a:ea typeface="Source Sans Pro"/>
              <a:cs typeface="Source Sans Pro"/>
              <a:sym typeface="Source Sans Pro"/>
            </a:endParaRPr>
          </a:p>
        </p:txBody>
      </p:sp>
      <p:sp>
        <p:nvSpPr>
          <p:cNvPr id="277" name="Google Shape;277;p29"/>
          <p:cNvSpPr txBox="1"/>
          <p:nvPr/>
        </p:nvSpPr>
        <p:spPr>
          <a:xfrm>
            <a:off x="962475" y="2732250"/>
            <a:ext cx="67482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Data Driven Approach:</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Assuming all the data points available in the training dataset are location of concern and we performed a “back-testing”</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We picked a threshold of 0.25 leveraging on XGBClassifier to run it against all data points in training dataset and extract the locations which we predicted as positive (both true and false positives)</a:t>
            </a:r>
            <a:endParaRPr>
              <a:highlight>
                <a:srgbClr val="FFFFFF"/>
              </a:highlight>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highlight>
                  <a:srgbClr val="FFFFFF"/>
                </a:highlight>
                <a:latin typeface="Source Sans Pro"/>
                <a:ea typeface="Source Sans Pro"/>
                <a:cs typeface="Source Sans Pro"/>
                <a:sym typeface="Source Sans Pro"/>
              </a:rPr>
              <a:t>The above predicted data points would be the area targeted for spray.  Using that as inputs, 3062 locations have been identified</a:t>
            </a:r>
            <a:endParaRPr>
              <a:highlight>
                <a:srgbClr val="FFFFFF"/>
              </a:highlight>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highlight>
                  <a:srgbClr val="FFFFFF"/>
                </a:highlight>
                <a:latin typeface="Source Sans Pro"/>
                <a:ea typeface="Source Sans Pro"/>
                <a:cs typeface="Source Sans Pro"/>
                <a:sym typeface="Source Sans Pro"/>
              </a:rPr>
              <a:t>This approach is more preventive and it kills the time-lag issue.  However, as the focus was more on recall score, higher false positives has to be accommodated.</a:t>
            </a:r>
            <a:endParaRPr>
              <a:highlight>
                <a:srgbClr val="FFFFFF"/>
              </a:highlight>
              <a:latin typeface="Source Sans Pro"/>
              <a:ea typeface="Source Sans Pro"/>
              <a:cs typeface="Source Sans Pro"/>
              <a:sym typeface="Source Sans Pr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0"/>
          <p:cNvSpPr txBox="1"/>
          <p:nvPr>
            <p:ph type="title"/>
          </p:nvPr>
        </p:nvSpPr>
        <p:spPr>
          <a:xfrm>
            <a:off x="413225" y="13099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 - Model</a:t>
            </a:r>
            <a:endParaRPr/>
          </a:p>
        </p:txBody>
      </p:sp>
      <p:sp>
        <p:nvSpPr>
          <p:cNvPr id="283" name="Google Shape;283;p30"/>
          <p:cNvSpPr txBox="1"/>
          <p:nvPr/>
        </p:nvSpPr>
        <p:spPr>
          <a:xfrm>
            <a:off x="413225" y="1078650"/>
            <a:ext cx="77778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latin typeface="Source Sans Pro"/>
                <a:ea typeface="Source Sans Pro"/>
                <a:cs typeface="Source Sans Pro"/>
                <a:sym typeface="Source Sans Pro"/>
              </a:rPr>
              <a:t>Strengths:</a:t>
            </a:r>
            <a:endParaRPr u="sng">
              <a:latin typeface="Source Sans Pro"/>
              <a:ea typeface="Source Sans Pro"/>
              <a:cs typeface="Source Sans Pro"/>
              <a:sym typeface="Source Sans Pro"/>
            </a:endParaRPr>
          </a:p>
          <a:p>
            <a:pPr indent="0" lvl="0" marL="0" rtl="0" algn="l">
              <a:spcBef>
                <a:spcPts val="0"/>
              </a:spcBef>
              <a:spcAft>
                <a:spcPts val="0"/>
              </a:spcAft>
              <a:buNone/>
            </a:pPr>
            <a:r>
              <a:t/>
            </a:r>
            <a:endParaRPr u="sng">
              <a:latin typeface="Source Sans Pro"/>
              <a:ea typeface="Source Sans Pro"/>
              <a:cs typeface="Source Sans Pro"/>
              <a:sym typeface="Source Sans Pro"/>
            </a:endParaRPr>
          </a:p>
          <a:p>
            <a:pPr indent="-304800" lvl="0" marL="457200" rtl="0" algn="just">
              <a:spcBef>
                <a:spcPts val="0"/>
              </a:spcBef>
              <a:spcAft>
                <a:spcPts val="0"/>
              </a:spcAft>
              <a:buSzPts val="1200"/>
              <a:buFont typeface="Source Sans Pro"/>
              <a:buChar char="●"/>
            </a:pPr>
            <a:r>
              <a:rPr lang="en">
                <a:latin typeface="Source Sans Pro"/>
                <a:ea typeface="Source Sans Pro"/>
                <a:cs typeface="Source Sans Pro"/>
                <a:sym typeface="Source Sans Pro"/>
              </a:rPr>
              <a:t>Model used - XGB</a:t>
            </a:r>
            <a:endParaRPr>
              <a:latin typeface="Source Sans Pro"/>
              <a:ea typeface="Source Sans Pro"/>
              <a:cs typeface="Source Sans Pro"/>
              <a:sym typeface="Source Sans Pro"/>
            </a:endParaRPr>
          </a:p>
          <a:p>
            <a:pPr indent="0" lvl="0" marL="457200" rtl="0" algn="just">
              <a:spcBef>
                <a:spcPts val="0"/>
              </a:spcBef>
              <a:spcAft>
                <a:spcPts val="0"/>
              </a:spcAft>
              <a:buNone/>
            </a:pPr>
            <a:r>
              <a:t/>
            </a:r>
            <a:endParaRPr>
              <a:latin typeface="Source Sans Pro"/>
              <a:ea typeface="Source Sans Pro"/>
              <a:cs typeface="Source Sans Pro"/>
              <a:sym typeface="Source Sans Pro"/>
            </a:endParaRPr>
          </a:p>
          <a:p>
            <a:pPr indent="-304800" lvl="0" marL="457200" rtl="0" algn="just">
              <a:spcBef>
                <a:spcPts val="0"/>
              </a:spcBef>
              <a:spcAft>
                <a:spcPts val="0"/>
              </a:spcAft>
              <a:buSzPts val="1200"/>
              <a:buFont typeface="Source Sans Pro"/>
              <a:buChar char="●"/>
            </a:pPr>
            <a:r>
              <a:rPr lang="en">
                <a:latin typeface="Source Sans Pro"/>
                <a:ea typeface="Source Sans Pro"/>
                <a:cs typeface="Source Sans Pro"/>
                <a:sym typeface="Source Sans Pro"/>
              </a:rPr>
              <a:t>As our primary goal is to prevent outbreaks, lowering the classification threshold to 0.25 will reduce our FNs at the expense of a small decrease in TPR.</a:t>
            </a:r>
            <a:endParaRPr>
              <a:latin typeface="Source Sans Pro"/>
              <a:ea typeface="Source Sans Pro"/>
              <a:cs typeface="Source Sans Pro"/>
              <a:sym typeface="Source Sans Pro"/>
            </a:endParaRPr>
          </a:p>
          <a:p>
            <a:pPr indent="0" lvl="0" marL="0" rtl="0" algn="just">
              <a:spcBef>
                <a:spcPts val="0"/>
              </a:spcBef>
              <a:spcAft>
                <a:spcPts val="0"/>
              </a:spcAft>
              <a:buNone/>
            </a:pPr>
            <a:r>
              <a:t/>
            </a:r>
            <a:endParaRPr>
              <a:latin typeface="Source Sans Pro"/>
              <a:ea typeface="Source Sans Pro"/>
              <a:cs typeface="Source Sans Pro"/>
              <a:sym typeface="Source Sans Pro"/>
            </a:endParaRPr>
          </a:p>
          <a:p>
            <a:pPr indent="-304800" lvl="0" marL="457200" rtl="0" algn="just">
              <a:spcBef>
                <a:spcPts val="0"/>
              </a:spcBef>
              <a:spcAft>
                <a:spcPts val="0"/>
              </a:spcAft>
              <a:buSzPts val="1200"/>
              <a:buFont typeface="Source Sans Pro"/>
              <a:buChar char="●"/>
            </a:pPr>
            <a:r>
              <a:rPr lang="en">
                <a:latin typeface="Source Sans Pro"/>
                <a:ea typeface="Source Sans Pro"/>
                <a:cs typeface="Source Sans Pro"/>
                <a:sym typeface="Source Sans Pro"/>
              </a:rPr>
              <a:t>With an AUC of 0. 8 we are confident that the model is able to accurately predict potential </a:t>
            </a:r>
            <a:r>
              <a:rPr lang="en">
                <a:latin typeface="Source Sans Pro"/>
                <a:ea typeface="Source Sans Pro"/>
                <a:cs typeface="Source Sans Pro"/>
                <a:sym typeface="Source Sans Pro"/>
              </a:rPr>
              <a:t>clusters while minimising risk of False Negatives.</a:t>
            </a:r>
            <a:r>
              <a:rPr lang="en">
                <a:latin typeface="Source Sans Pro"/>
                <a:ea typeface="Source Sans Pro"/>
                <a:cs typeface="Source Sans Pro"/>
                <a:sym typeface="Source Sans Pro"/>
              </a:rPr>
              <a:t> </a:t>
            </a:r>
            <a:endParaRPr>
              <a:latin typeface="Source Sans Pro"/>
              <a:ea typeface="Source Sans Pro"/>
              <a:cs typeface="Source Sans Pro"/>
              <a:sym typeface="Source Sans Pro"/>
            </a:endParaRPr>
          </a:p>
          <a:p>
            <a:pPr indent="0" lvl="0" marL="0" rtl="0" algn="just">
              <a:spcBef>
                <a:spcPts val="0"/>
              </a:spcBef>
              <a:spcAft>
                <a:spcPts val="0"/>
              </a:spcAft>
              <a:buNone/>
            </a:pPr>
            <a:r>
              <a:t/>
            </a:r>
            <a:endParaRPr>
              <a:latin typeface="Source Sans Pro"/>
              <a:ea typeface="Source Sans Pro"/>
              <a:cs typeface="Source Sans Pro"/>
              <a:sym typeface="Source Sans Pro"/>
            </a:endParaRPr>
          </a:p>
          <a:p>
            <a:pPr indent="0" lvl="0" marL="0" rtl="0" algn="just">
              <a:spcBef>
                <a:spcPts val="0"/>
              </a:spcBef>
              <a:spcAft>
                <a:spcPts val="0"/>
              </a:spcAft>
              <a:buNone/>
            </a:pPr>
            <a:r>
              <a:rPr lang="en" u="sng">
                <a:latin typeface="Source Sans Pro"/>
                <a:ea typeface="Source Sans Pro"/>
                <a:cs typeface="Source Sans Pro"/>
                <a:sym typeface="Source Sans Pro"/>
              </a:rPr>
              <a:t>Weaknesses:</a:t>
            </a:r>
            <a:endParaRPr u="sng">
              <a:latin typeface="Source Sans Pro"/>
              <a:ea typeface="Source Sans Pro"/>
              <a:cs typeface="Source Sans Pro"/>
              <a:sym typeface="Source Sans Pro"/>
            </a:endParaRPr>
          </a:p>
          <a:p>
            <a:pPr indent="0" lvl="0" marL="0" rtl="0" algn="just">
              <a:spcBef>
                <a:spcPts val="0"/>
              </a:spcBef>
              <a:spcAft>
                <a:spcPts val="0"/>
              </a:spcAft>
              <a:buNone/>
            </a:pPr>
            <a:r>
              <a:t/>
            </a:r>
            <a:endParaRPr u="sng">
              <a:latin typeface="Source Sans Pro"/>
              <a:ea typeface="Source Sans Pro"/>
              <a:cs typeface="Source Sans Pro"/>
              <a:sym typeface="Source Sans Pro"/>
            </a:endParaRPr>
          </a:p>
          <a:p>
            <a:pPr indent="-317500" lvl="0" marL="457200" rtl="0" algn="just">
              <a:spcBef>
                <a:spcPts val="0"/>
              </a:spcBef>
              <a:spcAft>
                <a:spcPts val="0"/>
              </a:spcAft>
              <a:buSzPts val="1400"/>
              <a:buFont typeface="Source Sans Pro"/>
              <a:buChar char="●"/>
            </a:pPr>
            <a:r>
              <a:rPr lang="en">
                <a:latin typeface="Source Sans Pro"/>
                <a:ea typeface="Source Sans Pro"/>
                <a:cs typeface="Source Sans Pro"/>
                <a:sym typeface="Source Sans Pro"/>
              </a:rPr>
              <a:t>Some False Positives will have to be accepted</a:t>
            </a:r>
            <a:endParaRPr>
              <a:latin typeface="Source Sans Pro"/>
              <a:ea typeface="Source Sans Pro"/>
              <a:cs typeface="Source Sans Pro"/>
              <a:sym typeface="Source Sans Pr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1"/>
          <p:cNvSpPr txBox="1"/>
          <p:nvPr>
            <p:ph type="title"/>
          </p:nvPr>
        </p:nvSpPr>
        <p:spPr>
          <a:xfrm>
            <a:off x="413225" y="13099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 - Important Features</a:t>
            </a:r>
            <a:endParaRPr/>
          </a:p>
        </p:txBody>
      </p:sp>
      <p:pic>
        <p:nvPicPr>
          <p:cNvPr id="289" name="Google Shape;289;p31"/>
          <p:cNvPicPr preferRelativeResize="0"/>
          <p:nvPr/>
        </p:nvPicPr>
        <p:blipFill rotWithShape="1">
          <a:blip r:embed="rId3">
            <a:alphaModFix/>
          </a:blip>
          <a:srcRect b="6513" l="0" r="0" t="7899"/>
          <a:stretch/>
        </p:blipFill>
        <p:spPr>
          <a:xfrm>
            <a:off x="413225" y="990500"/>
            <a:ext cx="4420024" cy="3988200"/>
          </a:xfrm>
          <a:prstGeom prst="rect">
            <a:avLst/>
          </a:prstGeom>
          <a:noFill/>
          <a:ln>
            <a:noFill/>
          </a:ln>
        </p:spPr>
      </p:pic>
      <p:sp>
        <p:nvSpPr>
          <p:cNvPr id="290" name="Google Shape;290;p31"/>
          <p:cNvSpPr txBox="1"/>
          <p:nvPr/>
        </p:nvSpPr>
        <p:spPr>
          <a:xfrm>
            <a:off x="4755675" y="990500"/>
            <a:ext cx="36735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Pro"/>
              <a:ea typeface="Source Sans Pro"/>
              <a:cs typeface="Source Sans Pro"/>
              <a:sym typeface="Source Sans Pro"/>
            </a:endParaRPr>
          </a:p>
          <a:p>
            <a:pPr indent="-304800" lvl="0" marL="457200" rtl="0" algn="just">
              <a:spcBef>
                <a:spcPts val="0"/>
              </a:spcBef>
              <a:spcAft>
                <a:spcPts val="0"/>
              </a:spcAft>
              <a:buSzPts val="1200"/>
              <a:buFont typeface="Source Sans Pro"/>
              <a:buChar char="●"/>
            </a:pPr>
            <a:r>
              <a:rPr lang="en">
                <a:latin typeface="Source Sans Pro"/>
                <a:ea typeface="Source Sans Pro"/>
                <a:cs typeface="Source Sans Pro"/>
                <a:sym typeface="Source Sans Pro"/>
              </a:rPr>
              <a:t>Correlation coefficients highlight several seasonal and location features that are strong </a:t>
            </a:r>
            <a:r>
              <a:rPr lang="en">
                <a:latin typeface="Source Sans Pro"/>
                <a:ea typeface="Source Sans Pro"/>
                <a:cs typeface="Source Sans Pro"/>
                <a:sym typeface="Source Sans Pro"/>
              </a:rPr>
              <a:t>predictors</a:t>
            </a:r>
            <a:r>
              <a:rPr lang="en">
                <a:latin typeface="Source Sans Pro"/>
                <a:ea typeface="Source Sans Pro"/>
                <a:cs typeface="Source Sans Pro"/>
                <a:sym typeface="Source Sans Pro"/>
              </a:rPr>
              <a:t> for the presence of West Nile Virus.</a:t>
            </a:r>
            <a:endParaRPr>
              <a:latin typeface="Source Sans Pro"/>
              <a:ea typeface="Source Sans Pro"/>
              <a:cs typeface="Source Sans Pro"/>
              <a:sym typeface="Source Sans Pro"/>
            </a:endParaRPr>
          </a:p>
          <a:p>
            <a:pPr indent="0" lvl="0" marL="457200" rtl="0" algn="just">
              <a:spcBef>
                <a:spcPts val="0"/>
              </a:spcBef>
              <a:spcAft>
                <a:spcPts val="0"/>
              </a:spcAft>
              <a:buNone/>
            </a:pPr>
            <a:r>
              <a:t/>
            </a:r>
            <a:endParaRPr>
              <a:latin typeface="Source Sans Pro"/>
              <a:ea typeface="Source Sans Pro"/>
              <a:cs typeface="Source Sans Pro"/>
              <a:sym typeface="Source Sans Pro"/>
            </a:endParaRPr>
          </a:p>
          <a:p>
            <a:pPr indent="0" lvl="0" marL="457200" rtl="0" algn="just">
              <a:spcBef>
                <a:spcPts val="0"/>
              </a:spcBef>
              <a:spcAft>
                <a:spcPts val="0"/>
              </a:spcAft>
              <a:buNone/>
            </a:pPr>
            <a:r>
              <a:t/>
            </a:r>
            <a:endParaRPr>
              <a:latin typeface="Source Sans Pro"/>
              <a:ea typeface="Source Sans Pro"/>
              <a:cs typeface="Source Sans Pro"/>
              <a:sym typeface="Source Sans Pro"/>
            </a:endParaRPr>
          </a:p>
          <a:p>
            <a:pPr indent="-304800" lvl="0" marL="457200" rtl="0" algn="just">
              <a:spcBef>
                <a:spcPts val="0"/>
              </a:spcBef>
              <a:spcAft>
                <a:spcPts val="0"/>
              </a:spcAft>
              <a:buSzPts val="1200"/>
              <a:buFont typeface="Source Sans Pro"/>
              <a:buChar char="●"/>
            </a:pPr>
            <a:r>
              <a:rPr lang="en">
                <a:latin typeface="Source Sans Pro"/>
                <a:ea typeface="Source Sans Pro"/>
                <a:cs typeface="Source Sans Pro"/>
                <a:sym typeface="Source Sans Pro"/>
              </a:rPr>
              <a:t>Presence of WNV is most strongly </a:t>
            </a:r>
            <a:r>
              <a:rPr lang="en">
                <a:latin typeface="Source Sans Pro"/>
                <a:ea typeface="Source Sans Pro"/>
                <a:cs typeface="Source Sans Pro"/>
                <a:sym typeface="Source Sans Pro"/>
              </a:rPr>
              <a:t>correlated with the duration of nightime </a:t>
            </a:r>
            <a:endParaRPr>
              <a:latin typeface="Source Sans Pro"/>
              <a:ea typeface="Source Sans Pro"/>
              <a:cs typeface="Source Sans Pro"/>
              <a:sym typeface="Source Sans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4"/>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Agenda</a:t>
            </a:r>
            <a:endParaRPr sz="2400"/>
          </a:p>
        </p:txBody>
      </p:sp>
      <p:sp>
        <p:nvSpPr>
          <p:cNvPr id="85" name="Google Shape;85;p14"/>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Char char="◎"/>
            </a:pPr>
            <a:r>
              <a:rPr lang="en"/>
              <a:t>Introduction &amp; Problem Statement</a:t>
            </a:r>
            <a:endParaRPr/>
          </a:p>
          <a:p>
            <a:pPr indent="-381000" lvl="0" marL="457200" rtl="0" algn="l">
              <a:spcBef>
                <a:spcPts val="0"/>
              </a:spcBef>
              <a:spcAft>
                <a:spcPts val="0"/>
              </a:spcAft>
              <a:buSzPts val="2400"/>
              <a:buChar char="◎"/>
            </a:pPr>
            <a:r>
              <a:rPr lang="en"/>
              <a:t>Data Cleaning &amp; EDA</a:t>
            </a:r>
            <a:endParaRPr/>
          </a:p>
          <a:p>
            <a:pPr indent="-381000" lvl="0" marL="457200" rtl="0" algn="l">
              <a:spcBef>
                <a:spcPts val="0"/>
              </a:spcBef>
              <a:spcAft>
                <a:spcPts val="0"/>
              </a:spcAft>
              <a:buSzPts val="2400"/>
              <a:buChar char="◎"/>
            </a:pPr>
            <a:r>
              <a:rPr lang="en"/>
              <a:t>Feature Engineering and Importance</a:t>
            </a:r>
            <a:endParaRPr/>
          </a:p>
          <a:p>
            <a:pPr indent="-381000" lvl="0" marL="457200" rtl="0" algn="l">
              <a:spcBef>
                <a:spcPts val="0"/>
              </a:spcBef>
              <a:spcAft>
                <a:spcPts val="0"/>
              </a:spcAft>
              <a:buSzPts val="2400"/>
              <a:buChar char="◎"/>
            </a:pPr>
            <a:r>
              <a:rPr lang="en"/>
              <a:t>Model Selection and Evaluation</a:t>
            </a:r>
            <a:endParaRPr/>
          </a:p>
          <a:p>
            <a:pPr indent="-381000" lvl="0" marL="457200" rtl="0" algn="l">
              <a:spcBef>
                <a:spcPts val="0"/>
              </a:spcBef>
              <a:spcAft>
                <a:spcPts val="0"/>
              </a:spcAft>
              <a:buSzPts val="2400"/>
              <a:buChar char="◎"/>
            </a:pPr>
            <a:r>
              <a:rPr lang="en"/>
              <a:t>Cost Benefit Analysis</a:t>
            </a:r>
            <a:endParaRPr/>
          </a:p>
          <a:p>
            <a:pPr indent="-381000" lvl="0" marL="457200" rtl="0" algn="l">
              <a:spcBef>
                <a:spcPts val="0"/>
              </a:spcBef>
              <a:spcAft>
                <a:spcPts val="0"/>
              </a:spcAft>
              <a:buSzPts val="2400"/>
              <a:buChar char="◎"/>
            </a:pPr>
            <a:r>
              <a:rPr lang="en"/>
              <a:t>Conclusion &amp; Recommendation</a:t>
            </a:r>
            <a:endParaRPr/>
          </a:p>
        </p:txBody>
      </p:sp>
      <p:pic>
        <p:nvPicPr>
          <p:cNvPr id="86" name="Google Shape;86;p14"/>
          <p:cNvPicPr preferRelativeResize="0"/>
          <p:nvPr/>
        </p:nvPicPr>
        <p:blipFill>
          <a:blip r:embed="rId3">
            <a:alphaModFix/>
          </a:blip>
          <a:stretch>
            <a:fillRect/>
          </a:stretch>
        </p:blipFill>
        <p:spPr>
          <a:xfrm>
            <a:off x="6243035" y="55900"/>
            <a:ext cx="2900966" cy="26276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2"/>
          <p:cNvSpPr txBox="1"/>
          <p:nvPr/>
        </p:nvSpPr>
        <p:spPr>
          <a:xfrm>
            <a:off x="308550" y="137725"/>
            <a:ext cx="3194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accent1"/>
                </a:solidFill>
                <a:latin typeface="Roboto Slab"/>
                <a:ea typeface="Roboto Slab"/>
                <a:cs typeface="Roboto Slab"/>
                <a:sym typeface="Roboto Slab"/>
              </a:rPr>
              <a:t>Recommendations</a:t>
            </a:r>
            <a:endParaRPr/>
          </a:p>
        </p:txBody>
      </p:sp>
      <p:sp>
        <p:nvSpPr>
          <p:cNvPr id="296" name="Google Shape;296;p32"/>
          <p:cNvSpPr txBox="1"/>
          <p:nvPr/>
        </p:nvSpPr>
        <p:spPr>
          <a:xfrm>
            <a:off x="308550" y="555100"/>
            <a:ext cx="3633600" cy="44013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t/>
            </a:r>
            <a:endParaRPr sz="900">
              <a:highlight>
                <a:srgbClr val="FFFFFF"/>
              </a:highlight>
              <a:latin typeface="Source Sans Pro"/>
              <a:ea typeface="Source Sans Pro"/>
              <a:cs typeface="Source Sans Pro"/>
              <a:sym typeface="Source Sans Pro"/>
            </a:endParaRPr>
          </a:p>
          <a:p>
            <a:pPr indent="-292100" lvl="0" marL="342900" rtl="0" algn="just">
              <a:lnSpc>
                <a:spcPct val="115000"/>
              </a:lnSpc>
              <a:spcBef>
                <a:spcPts val="1000"/>
              </a:spcBef>
              <a:spcAft>
                <a:spcPts val="0"/>
              </a:spcAft>
              <a:buSzPts val="1000"/>
              <a:buFont typeface="Source Sans Pro"/>
              <a:buChar char="●"/>
            </a:pPr>
            <a:r>
              <a:rPr lang="en" sz="1000">
                <a:highlight>
                  <a:srgbClr val="FFFFFF"/>
                </a:highlight>
                <a:latin typeface="Source Sans Pro"/>
                <a:ea typeface="Source Sans Pro"/>
                <a:cs typeface="Source Sans Pro"/>
                <a:sym typeface="Source Sans Pro"/>
              </a:rPr>
              <a:t>WNV spots that are away from populated areas should be skipped</a:t>
            </a:r>
            <a:endParaRPr sz="1000">
              <a:highlight>
                <a:srgbClr val="FFFFFF"/>
              </a:highlight>
              <a:latin typeface="Source Sans Pro"/>
              <a:ea typeface="Source Sans Pro"/>
              <a:cs typeface="Source Sans Pro"/>
              <a:sym typeface="Source Sans Pro"/>
            </a:endParaRPr>
          </a:p>
          <a:p>
            <a:pPr indent="-292100" lvl="0" marL="342900" rtl="0" algn="just">
              <a:lnSpc>
                <a:spcPct val="115000"/>
              </a:lnSpc>
              <a:spcBef>
                <a:spcPts val="1200"/>
              </a:spcBef>
              <a:spcAft>
                <a:spcPts val="0"/>
              </a:spcAft>
              <a:buSzPts val="1000"/>
              <a:buFont typeface="Source Sans Pro"/>
              <a:buChar char="●"/>
            </a:pPr>
            <a:r>
              <a:rPr lang="en" sz="1000">
                <a:highlight>
                  <a:srgbClr val="FFFFFF"/>
                </a:highlight>
                <a:latin typeface="Source Sans Pro"/>
                <a:ea typeface="Source Sans Pro"/>
                <a:cs typeface="Source Sans Pro"/>
                <a:sym typeface="Source Sans Pro"/>
              </a:rPr>
              <a:t>Based on existing data the spray area in the northern portion of Chicago is ideal as it effectively covers several population centres and wnv hotspots. </a:t>
            </a:r>
            <a:endParaRPr sz="1000">
              <a:highlight>
                <a:srgbClr val="FFFFFF"/>
              </a:highlight>
              <a:latin typeface="Source Sans Pro"/>
              <a:ea typeface="Source Sans Pro"/>
              <a:cs typeface="Source Sans Pro"/>
              <a:sym typeface="Source Sans Pro"/>
            </a:endParaRPr>
          </a:p>
          <a:p>
            <a:pPr indent="-292100" lvl="0" marL="342900" rtl="0" algn="just">
              <a:lnSpc>
                <a:spcPct val="115000"/>
              </a:lnSpc>
              <a:spcBef>
                <a:spcPts val="1000"/>
              </a:spcBef>
              <a:spcAft>
                <a:spcPts val="0"/>
              </a:spcAft>
              <a:buSzPts val="1000"/>
              <a:buFont typeface="Source Sans Pro"/>
              <a:buChar char="●"/>
            </a:pPr>
            <a:r>
              <a:rPr lang="en" sz="1000">
                <a:highlight>
                  <a:srgbClr val="FFFFFF"/>
                </a:highlight>
                <a:latin typeface="Source Sans Pro"/>
                <a:ea typeface="Source Sans Pro"/>
                <a:cs typeface="Source Sans Pro"/>
                <a:sym typeface="Source Sans Pro"/>
              </a:rPr>
              <a:t>To extend protection in this area frequency of fogging should be increased to cover the entirety of summer into mid September when temperatures start to fall.</a:t>
            </a:r>
            <a:endParaRPr sz="1000">
              <a:highlight>
                <a:srgbClr val="FFFFFF"/>
              </a:highlight>
              <a:latin typeface="Source Sans Pro"/>
              <a:ea typeface="Source Sans Pro"/>
              <a:cs typeface="Source Sans Pro"/>
              <a:sym typeface="Source Sans Pro"/>
            </a:endParaRPr>
          </a:p>
          <a:p>
            <a:pPr indent="-292100" lvl="0" marL="342900" rtl="0" algn="just">
              <a:lnSpc>
                <a:spcPct val="115000"/>
              </a:lnSpc>
              <a:spcBef>
                <a:spcPts val="1000"/>
              </a:spcBef>
              <a:spcAft>
                <a:spcPts val="0"/>
              </a:spcAft>
              <a:buSzPts val="1000"/>
              <a:buFont typeface="Source Sans Pro"/>
              <a:buChar char="●"/>
            </a:pPr>
            <a:r>
              <a:rPr lang="en" sz="1000">
                <a:highlight>
                  <a:srgbClr val="FFFFFF"/>
                </a:highlight>
                <a:latin typeface="Source Sans Pro"/>
                <a:ea typeface="Source Sans Pro"/>
                <a:cs typeface="Source Sans Pro"/>
                <a:sym typeface="Source Sans Pro"/>
              </a:rPr>
              <a:t>Other vector controls can be considered to remove breeding habitats between the months of May to June to prevent breeding.</a:t>
            </a:r>
            <a:endParaRPr sz="1000">
              <a:highlight>
                <a:srgbClr val="FFFFFF"/>
              </a:highlight>
              <a:latin typeface="Source Sans Pro"/>
              <a:ea typeface="Source Sans Pro"/>
              <a:cs typeface="Source Sans Pro"/>
              <a:sym typeface="Source Sans Pro"/>
            </a:endParaRPr>
          </a:p>
          <a:p>
            <a:pPr indent="-292100" lvl="0" marL="342900" rtl="0" algn="just">
              <a:lnSpc>
                <a:spcPct val="115000"/>
              </a:lnSpc>
              <a:spcBef>
                <a:spcPts val="1000"/>
              </a:spcBef>
              <a:spcAft>
                <a:spcPts val="0"/>
              </a:spcAft>
              <a:buSzPts val="1000"/>
              <a:buFont typeface="Source Sans Pro"/>
              <a:buChar char="●"/>
            </a:pPr>
            <a:r>
              <a:rPr lang="en" sz="1000">
                <a:highlight>
                  <a:srgbClr val="FFFFFF"/>
                </a:highlight>
                <a:latin typeface="Source Sans Pro"/>
                <a:ea typeface="Source Sans Pro"/>
                <a:cs typeface="Source Sans Pro"/>
                <a:sym typeface="Source Sans Pro"/>
              </a:rPr>
              <a:t>Fogging activities should be expanded to cover hotspots in the southern portion of Chicago where there are several spots where the model predicts WNV that fall within population centres.</a:t>
            </a:r>
            <a:endParaRPr sz="1000">
              <a:highlight>
                <a:srgbClr val="FFFFFF"/>
              </a:highlight>
              <a:latin typeface="Source Sans Pro"/>
              <a:ea typeface="Source Sans Pro"/>
              <a:cs typeface="Source Sans Pro"/>
              <a:sym typeface="Source Sans Pro"/>
            </a:endParaRPr>
          </a:p>
          <a:p>
            <a:pPr indent="-292100" lvl="0" marL="342900" rtl="0" algn="just">
              <a:lnSpc>
                <a:spcPct val="115000"/>
              </a:lnSpc>
              <a:spcBef>
                <a:spcPts val="1000"/>
              </a:spcBef>
              <a:spcAft>
                <a:spcPts val="1200"/>
              </a:spcAft>
              <a:buSzPts val="1000"/>
              <a:buFont typeface="Source Sans Pro"/>
              <a:buChar char="●"/>
            </a:pPr>
            <a:r>
              <a:rPr lang="en" sz="1000">
                <a:highlight>
                  <a:srgbClr val="FFFFFF"/>
                </a:highlight>
                <a:latin typeface="Source Sans Pro"/>
                <a:ea typeface="Source Sans Pro"/>
                <a:cs typeface="Source Sans Pro"/>
                <a:sym typeface="Source Sans Pro"/>
              </a:rPr>
              <a:t>Trap density in downtown Chicago is relatively low considering that a significant number of people work/reside in the area more traps should be put in the area to accurately assess the risk in the area. </a:t>
            </a:r>
            <a:endParaRPr sz="1000">
              <a:highlight>
                <a:srgbClr val="FFFFFF"/>
              </a:highlight>
              <a:latin typeface="Source Sans Pro"/>
              <a:ea typeface="Source Sans Pro"/>
              <a:cs typeface="Source Sans Pro"/>
              <a:sym typeface="Source Sans Pro"/>
            </a:endParaRPr>
          </a:p>
        </p:txBody>
      </p:sp>
      <p:pic>
        <p:nvPicPr>
          <p:cNvPr id="297" name="Google Shape;297;p32"/>
          <p:cNvPicPr preferRelativeResize="0"/>
          <p:nvPr/>
        </p:nvPicPr>
        <p:blipFill rotWithShape="1">
          <a:blip r:embed="rId3">
            <a:alphaModFix/>
          </a:blip>
          <a:srcRect b="11910" l="8003" r="7034" t="11249"/>
          <a:stretch/>
        </p:blipFill>
        <p:spPr>
          <a:xfrm>
            <a:off x="4047250" y="0"/>
            <a:ext cx="4062229" cy="51435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3"/>
          <p:cNvSpPr txBox="1"/>
          <p:nvPr>
            <p:ph type="title"/>
          </p:nvPr>
        </p:nvSpPr>
        <p:spPr>
          <a:xfrm>
            <a:off x="786150" y="2220445"/>
            <a:ext cx="7571700" cy="70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t>Questions?</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5"/>
          <p:cNvSpPr txBox="1"/>
          <p:nvPr>
            <p:ph type="title"/>
          </p:nvPr>
        </p:nvSpPr>
        <p:spPr>
          <a:xfrm>
            <a:off x="290000" y="20749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Problem Statement</a:t>
            </a:r>
            <a:endParaRPr sz="2400"/>
          </a:p>
        </p:txBody>
      </p:sp>
      <p:sp>
        <p:nvSpPr>
          <p:cNvPr id="92" name="Google Shape;92;p15"/>
          <p:cNvSpPr txBox="1"/>
          <p:nvPr>
            <p:ph idx="1" type="body"/>
          </p:nvPr>
        </p:nvSpPr>
        <p:spPr>
          <a:xfrm>
            <a:off x="290000" y="1317600"/>
            <a:ext cx="5399400" cy="3083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600">
                <a:latin typeface="Arial"/>
                <a:ea typeface="Arial"/>
                <a:cs typeface="Arial"/>
                <a:sym typeface="Arial"/>
              </a:rPr>
              <a:t>We are the </a:t>
            </a:r>
            <a:r>
              <a:rPr lang="en" sz="1600">
                <a:latin typeface="Arial"/>
                <a:ea typeface="Arial"/>
                <a:cs typeface="Arial"/>
                <a:sym typeface="Arial"/>
              </a:rPr>
              <a:t>Chicago department of public health</a:t>
            </a:r>
            <a:r>
              <a:rPr lang="en" sz="1600">
                <a:latin typeface="Arial"/>
                <a:ea typeface="Arial"/>
                <a:cs typeface="Arial"/>
                <a:sym typeface="Arial"/>
              </a:rPr>
              <a:t>. </a:t>
            </a:r>
            <a:endParaRPr sz="1600">
              <a:latin typeface="Arial"/>
              <a:ea typeface="Arial"/>
              <a:cs typeface="Arial"/>
              <a:sym typeface="Arial"/>
            </a:endParaRPr>
          </a:p>
          <a:p>
            <a:pPr indent="0" lvl="0" marL="0" rtl="0" algn="l">
              <a:spcBef>
                <a:spcPts val="600"/>
              </a:spcBef>
              <a:spcAft>
                <a:spcPts val="0"/>
              </a:spcAft>
              <a:buNone/>
            </a:pPr>
            <a:r>
              <a:rPr lang="en" sz="1600">
                <a:latin typeface="Arial"/>
                <a:ea typeface="Arial"/>
                <a:cs typeface="Arial"/>
                <a:sym typeface="Arial"/>
              </a:rPr>
              <a:t>Recently, there has been a rise in West Nile </a:t>
            </a:r>
            <a:endParaRPr sz="1600">
              <a:latin typeface="Arial"/>
              <a:ea typeface="Arial"/>
              <a:cs typeface="Arial"/>
              <a:sym typeface="Arial"/>
            </a:endParaRPr>
          </a:p>
          <a:p>
            <a:pPr indent="0" lvl="0" marL="0" rtl="0" algn="l">
              <a:spcBef>
                <a:spcPts val="600"/>
              </a:spcBef>
              <a:spcAft>
                <a:spcPts val="0"/>
              </a:spcAft>
              <a:buNone/>
            </a:pPr>
            <a:r>
              <a:rPr lang="en" sz="1600">
                <a:latin typeface="Arial"/>
                <a:ea typeface="Arial"/>
                <a:cs typeface="Arial"/>
                <a:sym typeface="Arial"/>
              </a:rPr>
              <a:t>Virus cases and </a:t>
            </a:r>
            <a:r>
              <a:rPr lang="en" sz="1600">
                <a:latin typeface="Arial"/>
                <a:ea typeface="Arial"/>
                <a:cs typeface="Arial"/>
                <a:sym typeface="Arial"/>
              </a:rPr>
              <a:t>it's</a:t>
            </a:r>
            <a:r>
              <a:rPr lang="en" sz="1600">
                <a:latin typeface="Arial"/>
                <a:ea typeface="Arial"/>
                <a:cs typeface="Arial"/>
                <a:sym typeface="Arial"/>
              </a:rPr>
              <a:t> becoming a problem for </a:t>
            </a:r>
            <a:endParaRPr sz="1600">
              <a:latin typeface="Arial"/>
              <a:ea typeface="Arial"/>
              <a:cs typeface="Arial"/>
              <a:sym typeface="Arial"/>
            </a:endParaRPr>
          </a:p>
          <a:p>
            <a:pPr indent="0" lvl="0" marL="0" rtl="0" algn="l">
              <a:spcBef>
                <a:spcPts val="600"/>
              </a:spcBef>
              <a:spcAft>
                <a:spcPts val="0"/>
              </a:spcAft>
              <a:buNone/>
            </a:pPr>
            <a:r>
              <a:rPr lang="en" sz="1600">
                <a:latin typeface="Arial"/>
                <a:ea typeface="Arial"/>
                <a:cs typeface="Arial"/>
                <a:sym typeface="Arial"/>
              </a:rPr>
              <a:t>the </a:t>
            </a:r>
            <a:r>
              <a:rPr lang="en" sz="1600">
                <a:latin typeface="Arial"/>
                <a:ea typeface="Arial"/>
                <a:cs typeface="Arial"/>
                <a:sym typeface="Arial"/>
              </a:rPr>
              <a:t>public</a:t>
            </a:r>
            <a:r>
              <a:rPr lang="en" sz="1600">
                <a:latin typeface="Arial"/>
                <a:ea typeface="Arial"/>
                <a:cs typeface="Arial"/>
                <a:sym typeface="Arial"/>
              </a:rPr>
              <a:t> health.</a:t>
            </a:r>
            <a:endParaRPr sz="1600">
              <a:latin typeface="Arial"/>
              <a:ea typeface="Arial"/>
              <a:cs typeface="Arial"/>
              <a:sym typeface="Arial"/>
            </a:endParaRPr>
          </a:p>
          <a:p>
            <a:pPr indent="0" lvl="0" marL="0" rtl="0" algn="l">
              <a:spcBef>
                <a:spcPts val="600"/>
              </a:spcBef>
              <a:spcAft>
                <a:spcPts val="0"/>
              </a:spcAft>
              <a:buNone/>
            </a:pPr>
            <a:r>
              <a:t/>
            </a:r>
            <a:endParaRPr sz="1600">
              <a:latin typeface="Arial"/>
              <a:ea typeface="Arial"/>
              <a:cs typeface="Arial"/>
              <a:sym typeface="Arial"/>
            </a:endParaRPr>
          </a:p>
          <a:p>
            <a:pPr indent="0" lvl="0" marL="0" rtl="0" algn="l">
              <a:spcBef>
                <a:spcPts val="600"/>
              </a:spcBef>
              <a:spcAft>
                <a:spcPts val="0"/>
              </a:spcAft>
              <a:buNone/>
            </a:pPr>
            <a:r>
              <a:rPr lang="en" sz="1600">
                <a:latin typeface="Arial"/>
                <a:ea typeface="Arial"/>
                <a:cs typeface="Arial"/>
                <a:sym typeface="Arial"/>
              </a:rPr>
              <a:t>As mosquito control is an expensive exercise, </a:t>
            </a:r>
            <a:endParaRPr sz="1600">
              <a:latin typeface="Arial"/>
              <a:ea typeface="Arial"/>
              <a:cs typeface="Arial"/>
              <a:sym typeface="Arial"/>
            </a:endParaRPr>
          </a:p>
          <a:p>
            <a:pPr indent="0" lvl="0" marL="0" rtl="0" algn="l">
              <a:spcBef>
                <a:spcPts val="600"/>
              </a:spcBef>
              <a:spcAft>
                <a:spcPts val="0"/>
              </a:spcAft>
              <a:buNone/>
            </a:pPr>
            <a:r>
              <a:rPr lang="en" sz="1600">
                <a:latin typeface="Arial"/>
                <a:ea typeface="Arial"/>
                <a:cs typeface="Arial"/>
                <a:sym typeface="Arial"/>
              </a:rPr>
              <a:t>the state would like our team to propose a cost</a:t>
            </a:r>
            <a:endParaRPr sz="1600">
              <a:latin typeface="Arial"/>
              <a:ea typeface="Arial"/>
              <a:cs typeface="Arial"/>
              <a:sym typeface="Arial"/>
            </a:endParaRPr>
          </a:p>
          <a:p>
            <a:pPr indent="0" lvl="0" marL="0" rtl="0" algn="l">
              <a:spcBef>
                <a:spcPts val="600"/>
              </a:spcBef>
              <a:spcAft>
                <a:spcPts val="0"/>
              </a:spcAft>
              <a:buNone/>
            </a:pPr>
            <a:r>
              <a:rPr lang="en" sz="1600">
                <a:latin typeface="Arial"/>
                <a:ea typeface="Arial"/>
                <a:cs typeface="Arial"/>
                <a:sym typeface="Arial"/>
              </a:rPr>
              <a:t> effective plan for pesticide deployment. </a:t>
            </a:r>
            <a:endParaRPr sz="1600">
              <a:latin typeface="Arial"/>
              <a:ea typeface="Arial"/>
              <a:cs typeface="Arial"/>
              <a:sym typeface="Arial"/>
            </a:endParaRPr>
          </a:p>
          <a:p>
            <a:pPr indent="0" lvl="0" marL="0" rtl="0" algn="l">
              <a:spcBef>
                <a:spcPts val="600"/>
              </a:spcBef>
              <a:spcAft>
                <a:spcPts val="0"/>
              </a:spcAft>
              <a:buNone/>
            </a:pPr>
            <a:r>
              <a:t/>
            </a:r>
            <a:endParaRPr sz="1600">
              <a:latin typeface="Arial"/>
              <a:ea typeface="Arial"/>
              <a:cs typeface="Arial"/>
              <a:sym typeface="Arial"/>
            </a:endParaRPr>
          </a:p>
        </p:txBody>
      </p:sp>
      <p:pic>
        <p:nvPicPr>
          <p:cNvPr id="93" name="Google Shape;93;p15"/>
          <p:cNvPicPr preferRelativeResize="0"/>
          <p:nvPr/>
        </p:nvPicPr>
        <p:blipFill>
          <a:blip r:embed="rId3">
            <a:alphaModFix/>
          </a:blip>
          <a:stretch>
            <a:fillRect/>
          </a:stretch>
        </p:blipFill>
        <p:spPr>
          <a:xfrm>
            <a:off x="4783775" y="1241400"/>
            <a:ext cx="4360225" cy="306693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6"/>
          <p:cNvSpPr txBox="1"/>
          <p:nvPr>
            <p:ph type="title"/>
          </p:nvPr>
        </p:nvSpPr>
        <p:spPr>
          <a:xfrm>
            <a:off x="282975" y="84500"/>
            <a:ext cx="3386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Data Exploration</a:t>
            </a:r>
            <a:r>
              <a:rPr lang="en"/>
              <a:t> </a:t>
            </a:r>
            <a:endParaRPr/>
          </a:p>
        </p:txBody>
      </p:sp>
      <p:sp>
        <p:nvSpPr>
          <p:cNvPr id="99" name="Google Shape;99;p16"/>
          <p:cNvSpPr txBox="1"/>
          <p:nvPr>
            <p:ph idx="1" type="body"/>
          </p:nvPr>
        </p:nvSpPr>
        <p:spPr>
          <a:xfrm>
            <a:off x="125225" y="1010725"/>
            <a:ext cx="7167300" cy="3821400"/>
          </a:xfrm>
          <a:prstGeom prst="rect">
            <a:avLst/>
          </a:prstGeom>
        </p:spPr>
        <p:txBody>
          <a:bodyPr anchorCtr="0" anchor="t" bIns="91425" lIns="91425" spcFirstLastPara="1" rIns="91425" wrap="square" tIns="91425">
            <a:noAutofit/>
          </a:bodyPr>
          <a:lstStyle/>
          <a:p>
            <a:pPr indent="-330200" lvl="0" marL="457200" rtl="0" algn="l">
              <a:spcBef>
                <a:spcPts val="600"/>
              </a:spcBef>
              <a:spcAft>
                <a:spcPts val="0"/>
              </a:spcAft>
              <a:buSzPts val="1600"/>
              <a:buChar char="◎"/>
            </a:pPr>
            <a:r>
              <a:rPr b="1" lang="en" sz="1600"/>
              <a:t>Training</a:t>
            </a:r>
            <a:r>
              <a:rPr b="1" lang="en" sz="1600"/>
              <a:t> Data : Trap (Traps records) </a:t>
            </a:r>
            <a:endParaRPr b="1" sz="1600"/>
          </a:p>
          <a:p>
            <a:pPr indent="0" lvl="0" marL="457200" rtl="0" algn="l">
              <a:spcBef>
                <a:spcPts val="600"/>
              </a:spcBef>
              <a:spcAft>
                <a:spcPts val="0"/>
              </a:spcAft>
              <a:buNone/>
            </a:pPr>
            <a:r>
              <a:rPr lang="en" sz="1600"/>
              <a:t>&gt;Locations and WNV test results   </a:t>
            </a:r>
            <a:endParaRPr sz="1600"/>
          </a:p>
          <a:p>
            <a:pPr indent="0" lvl="0" marL="457200" rtl="0" algn="l">
              <a:spcBef>
                <a:spcPts val="600"/>
              </a:spcBef>
              <a:spcAft>
                <a:spcPts val="0"/>
              </a:spcAft>
              <a:buNone/>
            </a:pPr>
            <a:r>
              <a:rPr lang="en" sz="1600"/>
              <a:t>&gt;Data from May to October; 2007, 2009, 2011, 2013</a:t>
            </a:r>
            <a:endParaRPr sz="1600"/>
          </a:p>
          <a:p>
            <a:pPr indent="0" lvl="0" marL="457200" rtl="0" algn="l">
              <a:spcBef>
                <a:spcPts val="600"/>
              </a:spcBef>
              <a:spcAft>
                <a:spcPts val="0"/>
              </a:spcAft>
              <a:buNone/>
            </a:pPr>
            <a:r>
              <a:rPr lang="en" sz="1600"/>
              <a:t>&gt;Used to predict results from the test 2008 ,2010, 2012 &amp; 2014 </a:t>
            </a:r>
            <a:endParaRPr sz="1600"/>
          </a:p>
          <a:p>
            <a:pPr indent="-330200" lvl="0" marL="457200" rtl="0" algn="l">
              <a:spcBef>
                <a:spcPts val="600"/>
              </a:spcBef>
              <a:spcAft>
                <a:spcPts val="0"/>
              </a:spcAft>
              <a:buSzPts val="1600"/>
              <a:buChar char="◎"/>
            </a:pPr>
            <a:r>
              <a:rPr b="1" lang="en" sz="1600"/>
              <a:t>Spray Data </a:t>
            </a:r>
            <a:endParaRPr b="1" sz="1600"/>
          </a:p>
          <a:p>
            <a:pPr indent="0" lvl="0" marL="0" rtl="0" algn="l">
              <a:spcBef>
                <a:spcPts val="600"/>
              </a:spcBef>
              <a:spcAft>
                <a:spcPts val="0"/>
              </a:spcAft>
              <a:buNone/>
            </a:pPr>
            <a:r>
              <a:rPr lang="en" sz="1600"/>
              <a:t>            &gt;GIS data for spray efforts</a:t>
            </a:r>
            <a:endParaRPr sz="1600"/>
          </a:p>
          <a:p>
            <a:pPr indent="0" lvl="0" marL="0" rtl="0" algn="l">
              <a:spcBef>
                <a:spcPts val="600"/>
              </a:spcBef>
              <a:spcAft>
                <a:spcPts val="0"/>
              </a:spcAft>
              <a:buNone/>
            </a:pPr>
            <a:r>
              <a:rPr lang="en" sz="1600"/>
              <a:t>            &gt;From year 2011 and 2013</a:t>
            </a:r>
            <a:endParaRPr sz="1600"/>
          </a:p>
          <a:p>
            <a:pPr indent="-330200" lvl="0" marL="457200" rtl="0" algn="l">
              <a:spcBef>
                <a:spcPts val="600"/>
              </a:spcBef>
              <a:spcAft>
                <a:spcPts val="0"/>
              </a:spcAft>
              <a:buSzPts val="1600"/>
              <a:buChar char="◎"/>
            </a:pPr>
            <a:r>
              <a:rPr b="1" lang="en" sz="1600"/>
              <a:t>Chicago’s Weather Data</a:t>
            </a:r>
            <a:endParaRPr b="1" sz="1600"/>
          </a:p>
          <a:p>
            <a:pPr indent="0" lvl="0" marL="0" rtl="0" algn="l">
              <a:spcBef>
                <a:spcPts val="600"/>
              </a:spcBef>
              <a:spcAft>
                <a:spcPts val="0"/>
              </a:spcAft>
              <a:buNone/>
            </a:pPr>
            <a:r>
              <a:rPr lang="en" sz="1600"/>
              <a:t>           &gt;Weather conditions from 2 weather stations</a:t>
            </a:r>
            <a:endParaRPr sz="1600"/>
          </a:p>
          <a:p>
            <a:pPr indent="0" lvl="0" marL="0" rtl="0" algn="l">
              <a:spcBef>
                <a:spcPts val="600"/>
              </a:spcBef>
              <a:spcAft>
                <a:spcPts val="0"/>
              </a:spcAft>
              <a:buNone/>
            </a:pPr>
            <a:r>
              <a:rPr lang="en" sz="1600"/>
              <a:t>           &gt;From year 2007 to 2014</a:t>
            </a:r>
            <a:endParaRPr sz="1600"/>
          </a:p>
          <a:p>
            <a:pPr indent="0" lvl="0" marL="0" rtl="0" algn="l">
              <a:spcBef>
                <a:spcPts val="600"/>
              </a:spcBef>
              <a:spcAft>
                <a:spcPts val="0"/>
              </a:spcAft>
              <a:buNone/>
            </a:pPr>
            <a:r>
              <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238250" y="78275"/>
            <a:ext cx="51198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Data Cleaning &amp; EDA</a:t>
            </a:r>
            <a:endParaRPr sz="2400"/>
          </a:p>
        </p:txBody>
      </p:sp>
      <p:sp>
        <p:nvSpPr>
          <p:cNvPr id="105" name="Google Shape;105;p17"/>
          <p:cNvSpPr txBox="1"/>
          <p:nvPr>
            <p:ph idx="1" type="body"/>
          </p:nvPr>
        </p:nvSpPr>
        <p:spPr>
          <a:xfrm>
            <a:off x="2540450" y="780875"/>
            <a:ext cx="3455100" cy="836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Imbalance</a:t>
            </a:r>
            <a:r>
              <a:rPr lang="en"/>
              <a:t> dataset</a:t>
            </a:r>
            <a:endParaRPr/>
          </a:p>
        </p:txBody>
      </p:sp>
      <p:pic>
        <p:nvPicPr>
          <p:cNvPr id="106" name="Google Shape;106;p17"/>
          <p:cNvPicPr preferRelativeResize="0"/>
          <p:nvPr/>
        </p:nvPicPr>
        <p:blipFill>
          <a:blip r:embed="rId3">
            <a:alphaModFix/>
          </a:blip>
          <a:stretch>
            <a:fillRect/>
          </a:stretch>
        </p:blipFill>
        <p:spPr>
          <a:xfrm>
            <a:off x="1344025" y="1496500"/>
            <a:ext cx="6161025" cy="2401400"/>
          </a:xfrm>
          <a:prstGeom prst="rect">
            <a:avLst/>
          </a:prstGeom>
          <a:noFill/>
          <a:ln>
            <a:noFill/>
          </a:ln>
        </p:spPr>
      </p:pic>
      <p:pic>
        <p:nvPicPr>
          <p:cNvPr id="107" name="Google Shape;107;p17"/>
          <p:cNvPicPr preferRelativeResize="0"/>
          <p:nvPr/>
        </p:nvPicPr>
        <p:blipFill>
          <a:blip r:embed="rId4">
            <a:alphaModFix/>
          </a:blip>
          <a:stretch>
            <a:fillRect/>
          </a:stretch>
        </p:blipFill>
        <p:spPr>
          <a:xfrm>
            <a:off x="1500813" y="4176500"/>
            <a:ext cx="5686425" cy="419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EDA</a:t>
            </a:r>
            <a:endParaRPr/>
          </a:p>
        </p:txBody>
      </p:sp>
      <p:pic>
        <p:nvPicPr>
          <p:cNvPr id="113" name="Google Shape;113;p18"/>
          <p:cNvPicPr preferRelativeResize="0"/>
          <p:nvPr/>
        </p:nvPicPr>
        <p:blipFill>
          <a:blip r:embed="rId3">
            <a:alphaModFix/>
          </a:blip>
          <a:stretch>
            <a:fillRect/>
          </a:stretch>
        </p:blipFill>
        <p:spPr>
          <a:xfrm>
            <a:off x="850000" y="1010725"/>
            <a:ext cx="6712300" cy="3979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ph type="title"/>
          </p:nvPr>
        </p:nvSpPr>
        <p:spPr>
          <a:xfrm>
            <a:off x="104075" y="-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EDA</a:t>
            </a:r>
            <a:endParaRPr/>
          </a:p>
        </p:txBody>
      </p:sp>
      <p:pic>
        <p:nvPicPr>
          <p:cNvPr id="119" name="Google Shape;119;p19"/>
          <p:cNvPicPr preferRelativeResize="0"/>
          <p:nvPr/>
        </p:nvPicPr>
        <p:blipFill>
          <a:blip r:embed="rId3">
            <a:alphaModFix/>
          </a:blip>
          <a:stretch>
            <a:fillRect/>
          </a:stretch>
        </p:blipFill>
        <p:spPr>
          <a:xfrm>
            <a:off x="1802476" y="684225"/>
            <a:ext cx="5706975" cy="37750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0"/>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 Engineering</a:t>
            </a:r>
            <a:br>
              <a:rPr lang="en"/>
            </a:br>
            <a:endParaRPr/>
          </a:p>
        </p:txBody>
      </p:sp>
      <p:grpSp>
        <p:nvGrpSpPr>
          <p:cNvPr id="125" name="Google Shape;125;p20"/>
          <p:cNvGrpSpPr/>
          <p:nvPr/>
        </p:nvGrpSpPr>
        <p:grpSpPr>
          <a:xfrm>
            <a:off x="6074496" y="1581601"/>
            <a:ext cx="1538418" cy="2043697"/>
            <a:chOff x="8540226" y="1753865"/>
            <a:chExt cx="2302331" cy="2489278"/>
          </a:xfrm>
        </p:grpSpPr>
        <p:sp>
          <p:nvSpPr>
            <p:cNvPr id="126" name="Google Shape;126;p20"/>
            <p:cNvSpPr/>
            <p:nvPr/>
          </p:nvSpPr>
          <p:spPr>
            <a:xfrm>
              <a:off x="9666557" y="3067143"/>
              <a:ext cx="1176000" cy="1176000"/>
            </a:xfrm>
            <a:prstGeom prst="arc">
              <a:avLst>
                <a:gd fmla="val 15956854" name="adj1"/>
                <a:gd fmla="val 10795556" name="adj2"/>
              </a:avLst>
            </a:prstGeom>
            <a:noFill/>
            <a:ln cap="flat" cmpd="sng" w="38100">
              <a:solidFill>
                <a:srgbClr val="A2B96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cxnSp>
          <p:nvCxnSpPr>
            <p:cNvPr id="127" name="Google Shape;127;p20"/>
            <p:cNvCxnSpPr/>
            <p:nvPr/>
          </p:nvCxnSpPr>
          <p:spPr>
            <a:xfrm rot="10800000">
              <a:off x="8540226" y="3655937"/>
              <a:ext cx="1143000" cy="0"/>
            </a:xfrm>
            <a:prstGeom prst="straightConnector1">
              <a:avLst/>
            </a:prstGeom>
            <a:noFill/>
            <a:ln cap="flat" cmpd="sng" w="38100">
              <a:solidFill>
                <a:srgbClr val="A2B969"/>
              </a:solidFill>
              <a:prstDash val="solid"/>
              <a:miter lim="800000"/>
              <a:headEnd len="sm" w="sm" type="none"/>
              <a:tailEnd len="sm" w="sm" type="none"/>
            </a:ln>
          </p:spPr>
        </p:cxnSp>
        <p:cxnSp>
          <p:nvCxnSpPr>
            <p:cNvPr id="128" name="Google Shape;128;p20"/>
            <p:cNvCxnSpPr/>
            <p:nvPr/>
          </p:nvCxnSpPr>
          <p:spPr>
            <a:xfrm rot="10800000">
              <a:off x="10208272" y="1753865"/>
              <a:ext cx="0" cy="1333800"/>
            </a:xfrm>
            <a:prstGeom prst="straightConnector1">
              <a:avLst/>
            </a:prstGeom>
            <a:noFill/>
            <a:ln cap="flat" cmpd="sng" w="38100">
              <a:solidFill>
                <a:srgbClr val="A2B969"/>
              </a:solidFill>
              <a:prstDash val="solid"/>
              <a:miter lim="800000"/>
              <a:headEnd len="sm" w="sm" type="none"/>
              <a:tailEnd len="med" w="med" type="oval"/>
            </a:ln>
          </p:spPr>
        </p:cxnSp>
        <p:sp>
          <p:nvSpPr>
            <p:cNvPr id="129" name="Google Shape;129;p20"/>
            <p:cNvSpPr/>
            <p:nvPr/>
          </p:nvSpPr>
          <p:spPr>
            <a:xfrm>
              <a:off x="9814281" y="3214866"/>
              <a:ext cx="880500" cy="880500"/>
            </a:xfrm>
            <a:prstGeom prst="ellipse">
              <a:avLst/>
            </a:prstGeom>
            <a:gradFill>
              <a:gsLst>
                <a:gs pos="0">
                  <a:srgbClr val="ABC07A"/>
                </a:gs>
                <a:gs pos="50000">
                  <a:srgbClr val="A3BC64"/>
                </a:gs>
                <a:gs pos="100000">
                  <a:srgbClr val="91AB53"/>
                </a:gs>
              </a:gsLst>
              <a:lin ang="5400012" scaled="0"/>
            </a:gradFill>
            <a:ln cap="flat" cmpd="sng" w="9525">
              <a:solidFill>
                <a:srgbClr val="A2B96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800">
                  <a:solidFill>
                    <a:schemeClr val="lt1"/>
                  </a:solidFill>
                  <a:latin typeface="Calibri"/>
                  <a:ea typeface="Calibri"/>
                  <a:cs typeface="Calibri"/>
                  <a:sym typeface="Calibri"/>
                </a:rPr>
                <a:t>5</a:t>
              </a:r>
              <a:endParaRPr b="1" sz="2800">
                <a:solidFill>
                  <a:schemeClr val="lt1"/>
                </a:solidFill>
                <a:latin typeface="Calibri"/>
                <a:ea typeface="Calibri"/>
                <a:cs typeface="Calibri"/>
                <a:sym typeface="Calibri"/>
              </a:endParaRPr>
            </a:p>
          </p:txBody>
        </p:sp>
      </p:grpSp>
      <p:grpSp>
        <p:nvGrpSpPr>
          <p:cNvPr id="130" name="Google Shape;130;p20"/>
          <p:cNvGrpSpPr/>
          <p:nvPr/>
        </p:nvGrpSpPr>
        <p:grpSpPr>
          <a:xfrm>
            <a:off x="4525863" y="2676922"/>
            <a:ext cx="1548633" cy="2043697"/>
            <a:chOff x="6222608" y="3087995"/>
            <a:chExt cx="2317620" cy="2489278"/>
          </a:xfrm>
        </p:grpSpPr>
        <p:sp>
          <p:nvSpPr>
            <p:cNvPr id="131" name="Google Shape;131;p20"/>
            <p:cNvSpPr/>
            <p:nvPr/>
          </p:nvSpPr>
          <p:spPr>
            <a:xfrm rot="10800000">
              <a:off x="7364227" y="3087995"/>
              <a:ext cx="1176000" cy="1176000"/>
            </a:xfrm>
            <a:prstGeom prst="arc">
              <a:avLst>
                <a:gd fmla="val 10895" name="adj1"/>
                <a:gd fmla="val 15969831" name="adj2"/>
              </a:avLst>
            </a:prstGeom>
            <a:noFill/>
            <a:ln cap="flat" cmpd="sng" w="38100">
              <a:solidFill>
                <a:srgbClr val="C1301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cxnSp>
          <p:nvCxnSpPr>
            <p:cNvPr id="132" name="Google Shape;132;p20"/>
            <p:cNvCxnSpPr/>
            <p:nvPr/>
          </p:nvCxnSpPr>
          <p:spPr>
            <a:xfrm>
              <a:off x="6222608" y="3656199"/>
              <a:ext cx="1141500" cy="0"/>
            </a:xfrm>
            <a:prstGeom prst="straightConnector1">
              <a:avLst/>
            </a:prstGeom>
            <a:noFill/>
            <a:ln cap="flat" cmpd="sng" w="38100">
              <a:solidFill>
                <a:srgbClr val="C13018"/>
              </a:solidFill>
              <a:prstDash val="solid"/>
              <a:miter lim="800000"/>
              <a:headEnd len="sm" w="sm" type="none"/>
              <a:tailEnd len="sm" w="sm" type="none"/>
            </a:ln>
          </p:spPr>
        </p:cxnSp>
        <p:cxnSp>
          <p:nvCxnSpPr>
            <p:cNvPr id="133" name="Google Shape;133;p20"/>
            <p:cNvCxnSpPr/>
            <p:nvPr/>
          </p:nvCxnSpPr>
          <p:spPr>
            <a:xfrm>
              <a:off x="7998512" y="4243473"/>
              <a:ext cx="0" cy="1333800"/>
            </a:xfrm>
            <a:prstGeom prst="straightConnector1">
              <a:avLst/>
            </a:prstGeom>
            <a:noFill/>
            <a:ln cap="flat" cmpd="sng" w="38100">
              <a:solidFill>
                <a:srgbClr val="C13018"/>
              </a:solidFill>
              <a:prstDash val="solid"/>
              <a:miter lim="800000"/>
              <a:headEnd len="sm" w="sm" type="none"/>
              <a:tailEnd len="med" w="med" type="oval"/>
            </a:ln>
          </p:spPr>
        </p:cxnSp>
        <p:sp>
          <p:nvSpPr>
            <p:cNvPr id="134" name="Google Shape;134;p20"/>
            <p:cNvSpPr/>
            <p:nvPr/>
          </p:nvSpPr>
          <p:spPr>
            <a:xfrm>
              <a:off x="7511883" y="3235650"/>
              <a:ext cx="880500" cy="880500"/>
            </a:xfrm>
            <a:prstGeom prst="ellipse">
              <a:avLst/>
            </a:prstGeom>
            <a:gradFill>
              <a:gsLst>
                <a:gs pos="0">
                  <a:srgbClr val="CA5249"/>
                </a:gs>
                <a:gs pos="50000">
                  <a:srgbClr val="C9290E"/>
                </a:gs>
                <a:gs pos="100000">
                  <a:srgbClr val="B81E05"/>
                </a:gs>
              </a:gsLst>
              <a:lin ang="5400012" scaled="0"/>
            </a:gradFill>
            <a:ln cap="flat" cmpd="sng" w="9525">
              <a:solidFill>
                <a:srgbClr val="C1301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800">
                  <a:solidFill>
                    <a:srgbClr val="FFFFFF"/>
                  </a:solidFill>
                  <a:latin typeface="Calibri"/>
                  <a:ea typeface="Calibri"/>
                  <a:cs typeface="Calibri"/>
                  <a:sym typeface="Calibri"/>
                </a:rPr>
                <a:t>4</a:t>
              </a:r>
              <a:endParaRPr b="1" sz="2800">
                <a:solidFill>
                  <a:srgbClr val="FFFFFF"/>
                </a:solidFill>
                <a:latin typeface="Calibri"/>
                <a:ea typeface="Calibri"/>
                <a:cs typeface="Calibri"/>
                <a:sym typeface="Calibri"/>
              </a:endParaRPr>
            </a:p>
          </p:txBody>
        </p:sp>
      </p:grpSp>
      <p:grpSp>
        <p:nvGrpSpPr>
          <p:cNvPr id="135" name="Google Shape;135;p20"/>
          <p:cNvGrpSpPr/>
          <p:nvPr/>
        </p:nvGrpSpPr>
        <p:grpSpPr>
          <a:xfrm>
            <a:off x="2977852" y="1581601"/>
            <a:ext cx="1538418" cy="2043697"/>
            <a:chOff x="3905920" y="1753865"/>
            <a:chExt cx="2302331" cy="2489278"/>
          </a:xfrm>
        </p:grpSpPr>
        <p:sp>
          <p:nvSpPr>
            <p:cNvPr id="136" name="Google Shape;136;p20"/>
            <p:cNvSpPr/>
            <p:nvPr/>
          </p:nvSpPr>
          <p:spPr>
            <a:xfrm>
              <a:off x="5032251" y="3067143"/>
              <a:ext cx="1176000" cy="1176000"/>
            </a:xfrm>
            <a:prstGeom prst="arc">
              <a:avLst>
                <a:gd fmla="val 15956854" name="adj1"/>
                <a:gd fmla="val 10795556" name="adj2"/>
              </a:avLst>
            </a:prstGeom>
            <a:noFill/>
            <a:ln cap="flat" cmpd="sng" w="38100">
              <a:solidFill>
                <a:srgbClr val="F7931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cxnSp>
          <p:nvCxnSpPr>
            <p:cNvPr id="137" name="Google Shape;137;p20"/>
            <p:cNvCxnSpPr/>
            <p:nvPr/>
          </p:nvCxnSpPr>
          <p:spPr>
            <a:xfrm rot="10800000">
              <a:off x="3905920" y="3655937"/>
              <a:ext cx="1143000" cy="0"/>
            </a:xfrm>
            <a:prstGeom prst="straightConnector1">
              <a:avLst/>
            </a:prstGeom>
            <a:noFill/>
            <a:ln cap="flat" cmpd="sng" w="38100">
              <a:solidFill>
                <a:srgbClr val="F7931F"/>
              </a:solidFill>
              <a:prstDash val="solid"/>
              <a:miter lim="800000"/>
              <a:headEnd len="sm" w="sm" type="none"/>
              <a:tailEnd len="sm" w="sm" type="none"/>
            </a:ln>
          </p:spPr>
        </p:cxnSp>
        <p:cxnSp>
          <p:nvCxnSpPr>
            <p:cNvPr id="138" name="Google Shape;138;p20"/>
            <p:cNvCxnSpPr/>
            <p:nvPr/>
          </p:nvCxnSpPr>
          <p:spPr>
            <a:xfrm rot="10800000">
              <a:off x="5573966" y="1753865"/>
              <a:ext cx="0" cy="1333800"/>
            </a:xfrm>
            <a:prstGeom prst="straightConnector1">
              <a:avLst/>
            </a:prstGeom>
            <a:noFill/>
            <a:ln cap="flat" cmpd="sng" w="38100">
              <a:solidFill>
                <a:srgbClr val="F7931F"/>
              </a:solidFill>
              <a:prstDash val="solid"/>
              <a:miter lim="800000"/>
              <a:headEnd len="sm" w="sm" type="none"/>
              <a:tailEnd len="med" w="med" type="oval"/>
            </a:ln>
          </p:spPr>
        </p:cxnSp>
        <p:sp>
          <p:nvSpPr>
            <p:cNvPr id="139" name="Google Shape;139;p20"/>
            <p:cNvSpPr/>
            <p:nvPr/>
          </p:nvSpPr>
          <p:spPr>
            <a:xfrm>
              <a:off x="5179975" y="3214866"/>
              <a:ext cx="880500" cy="880500"/>
            </a:xfrm>
            <a:prstGeom prst="ellipse">
              <a:avLst/>
            </a:prstGeom>
            <a:gradFill>
              <a:gsLst>
                <a:gs pos="0">
                  <a:srgbClr val="FA9E4C"/>
                </a:gs>
                <a:gs pos="50000">
                  <a:srgbClr val="FF9313"/>
                </a:gs>
                <a:gs pos="100000">
                  <a:srgbClr val="E38205"/>
                </a:gs>
              </a:gsLst>
              <a:lin ang="5400012" scaled="0"/>
            </a:gradFill>
            <a:ln cap="flat" cmpd="sng" w="9525">
              <a:solidFill>
                <a:srgbClr val="F7931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800">
                  <a:solidFill>
                    <a:schemeClr val="lt1"/>
                  </a:solidFill>
                  <a:latin typeface="Calibri"/>
                  <a:ea typeface="Calibri"/>
                  <a:cs typeface="Calibri"/>
                  <a:sym typeface="Calibri"/>
                </a:rPr>
                <a:t>3</a:t>
              </a:r>
              <a:endParaRPr b="1" sz="2800">
                <a:solidFill>
                  <a:schemeClr val="lt1"/>
                </a:solidFill>
                <a:latin typeface="Calibri"/>
                <a:ea typeface="Calibri"/>
                <a:cs typeface="Calibri"/>
                <a:sym typeface="Calibri"/>
              </a:endParaRPr>
            </a:p>
          </p:txBody>
        </p:sp>
      </p:grpSp>
      <p:grpSp>
        <p:nvGrpSpPr>
          <p:cNvPr id="140" name="Google Shape;140;p20"/>
          <p:cNvGrpSpPr/>
          <p:nvPr/>
        </p:nvGrpSpPr>
        <p:grpSpPr>
          <a:xfrm>
            <a:off x="1437811" y="2676922"/>
            <a:ext cx="1548633" cy="2043697"/>
            <a:chOff x="1601158" y="3087995"/>
            <a:chExt cx="2317619" cy="2489278"/>
          </a:xfrm>
        </p:grpSpPr>
        <p:sp>
          <p:nvSpPr>
            <p:cNvPr id="141" name="Google Shape;141;p20"/>
            <p:cNvSpPr/>
            <p:nvPr/>
          </p:nvSpPr>
          <p:spPr>
            <a:xfrm rot="10800000">
              <a:off x="2742777" y="3087995"/>
              <a:ext cx="1176000" cy="1176000"/>
            </a:xfrm>
            <a:prstGeom prst="arc">
              <a:avLst>
                <a:gd fmla="val 10895" name="adj1"/>
                <a:gd fmla="val 15969831" name="adj2"/>
              </a:avLst>
            </a:prstGeom>
            <a:noFill/>
            <a:ln cap="flat" cmpd="sng" w="38100">
              <a:solidFill>
                <a:srgbClr val="4CC1E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cxnSp>
          <p:nvCxnSpPr>
            <p:cNvPr id="142" name="Google Shape;142;p20"/>
            <p:cNvCxnSpPr/>
            <p:nvPr/>
          </p:nvCxnSpPr>
          <p:spPr>
            <a:xfrm>
              <a:off x="1601158" y="3656199"/>
              <a:ext cx="1141500" cy="0"/>
            </a:xfrm>
            <a:prstGeom prst="straightConnector1">
              <a:avLst/>
            </a:prstGeom>
            <a:noFill/>
            <a:ln cap="flat" cmpd="sng" w="38100">
              <a:solidFill>
                <a:srgbClr val="4CC1EF"/>
              </a:solidFill>
              <a:prstDash val="solid"/>
              <a:miter lim="800000"/>
              <a:headEnd len="sm" w="sm" type="none"/>
              <a:tailEnd len="sm" w="sm" type="none"/>
            </a:ln>
          </p:spPr>
        </p:cxnSp>
        <p:cxnSp>
          <p:nvCxnSpPr>
            <p:cNvPr id="143" name="Google Shape;143;p20"/>
            <p:cNvCxnSpPr/>
            <p:nvPr/>
          </p:nvCxnSpPr>
          <p:spPr>
            <a:xfrm>
              <a:off x="3377062" y="4243473"/>
              <a:ext cx="0" cy="1333800"/>
            </a:xfrm>
            <a:prstGeom prst="straightConnector1">
              <a:avLst/>
            </a:prstGeom>
            <a:noFill/>
            <a:ln cap="flat" cmpd="sng" w="38100">
              <a:solidFill>
                <a:srgbClr val="4CC1EF"/>
              </a:solidFill>
              <a:prstDash val="solid"/>
              <a:miter lim="800000"/>
              <a:headEnd len="sm" w="sm" type="none"/>
              <a:tailEnd len="med" w="med" type="oval"/>
            </a:ln>
          </p:spPr>
        </p:cxnSp>
        <p:sp>
          <p:nvSpPr>
            <p:cNvPr id="144" name="Google Shape;144;p20"/>
            <p:cNvSpPr/>
            <p:nvPr/>
          </p:nvSpPr>
          <p:spPr>
            <a:xfrm>
              <a:off x="2890432" y="3235650"/>
              <a:ext cx="880500" cy="880500"/>
            </a:xfrm>
            <a:prstGeom prst="ellipse">
              <a:avLst/>
            </a:prstGeom>
            <a:gradFill>
              <a:gsLst>
                <a:gs pos="0">
                  <a:srgbClr val="65C7F2"/>
                </a:gs>
                <a:gs pos="50000">
                  <a:srgbClr val="43C4F6"/>
                </a:gs>
                <a:gs pos="100000">
                  <a:srgbClr val="32B0E2"/>
                </a:gs>
              </a:gsLst>
              <a:lin ang="5400012" scaled="0"/>
            </a:gradFill>
            <a:ln cap="flat" cmpd="sng" w="9525">
              <a:solidFill>
                <a:srgbClr val="4CC1E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800">
                  <a:solidFill>
                    <a:schemeClr val="lt1"/>
                  </a:solidFill>
                  <a:latin typeface="Calibri"/>
                  <a:ea typeface="Calibri"/>
                  <a:cs typeface="Calibri"/>
                  <a:sym typeface="Calibri"/>
                </a:rPr>
                <a:t>2</a:t>
              </a:r>
              <a:endParaRPr b="1" sz="2800">
                <a:solidFill>
                  <a:schemeClr val="lt1"/>
                </a:solidFill>
                <a:latin typeface="Calibri"/>
                <a:ea typeface="Calibri"/>
                <a:cs typeface="Calibri"/>
                <a:sym typeface="Calibri"/>
              </a:endParaRPr>
            </a:p>
          </p:txBody>
        </p:sp>
      </p:grpSp>
      <p:grpSp>
        <p:nvGrpSpPr>
          <p:cNvPr id="145" name="Google Shape;145;p20"/>
          <p:cNvGrpSpPr/>
          <p:nvPr/>
        </p:nvGrpSpPr>
        <p:grpSpPr>
          <a:xfrm>
            <a:off x="367938" y="1581601"/>
            <a:ext cx="1069328" cy="2043697"/>
            <a:chOff x="31" y="1753865"/>
            <a:chExt cx="1600311" cy="2489278"/>
          </a:xfrm>
        </p:grpSpPr>
        <p:sp>
          <p:nvSpPr>
            <p:cNvPr id="146" name="Google Shape;146;p20"/>
            <p:cNvSpPr/>
            <p:nvPr/>
          </p:nvSpPr>
          <p:spPr>
            <a:xfrm>
              <a:off x="424342" y="3067143"/>
              <a:ext cx="1176000" cy="1176000"/>
            </a:xfrm>
            <a:prstGeom prst="arc">
              <a:avLst>
                <a:gd fmla="val 15956854" name="adj1"/>
                <a:gd fmla="val 10891041" name="adj2"/>
              </a:avLst>
            </a:prstGeom>
            <a:noFill/>
            <a:ln cap="flat" cmpd="sng" w="38100">
              <a:solidFill>
                <a:srgbClr val="3A5C8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cxnSp>
          <p:nvCxnSpPr>
            <p:cNvPr id="147" name="Google Shape;147;p20"/>
            <p:cNvCxnSpPr/>
            <p:nvPr/>
          </p:nvCxnSpPr>
          <p:spPr>
            <a:xfrm rot="10800000">
              <a:off x="31" y="3655937"/>
              <a:ext cx="438600" cy="0"/>
            </a:xfrm>
            <a:prstGeom prst="straightConnector1">
              <a:avLst/>
            </a:prstGeom>
            <a:noFill/>
            <a:ln cap="flat" cmpd="sng" w="38100">
              <a:solidFill>
                <a:srgbClr val="3A5C84"/>
              </a:solidFill>
              <a:prstDash val="solid"/>
              <a:miter lim="800000"/>
              <a:headEnd len="sm" w="sm" type="none"/>
              <a:tailEnd len="sm" w="sm" type="none"/>
            </a:ln>
          </p:spPr>
        </p:cxnSp>
        <p:cxnSp>
          <p:nvCxnSpPr>
            <p:cNvPr id="148" name="Google Shape;148;p20"/>
            <p:cNvCxnSpPr/>
            <p:nvPr/>
          </p:nvCxnSpPr>
          <p:spPr>
            <a:xfrm rot="10800000">
              <a:off x="966057" y="1753865"/>
              <a:ext cx="0" cy="1333800"/>
            </a:xfrm>
            <a:prstGeom prst="straightConnector1">
              <a:avLst/>
            </a:prstGeom>
            <a:noFill/>
            <a:ln cap="flat" cmpd="sng" w="38100">
              <a:solidFill>
                <a:srgbClr val="3A5C84"/>
              </a:solidFill>
              <a:prstDash val="solid"/>
              <a:miter lim="800000"/>
              <a:headEnd len="sm" w="sm" type="none"/>
              <a:tailEnd len="med" w="med" type="oval"/>
            </a:ln>
          </p:spPr>
        </p:cxnSp>
        <p:sp>
          <p:nvSpPr>
            <p:cNvPr id="149" name="Google Shape;149;p20"/>
            <p:cNvSpPr/>
            <p:nvPr/>
          </p:nvSpPr>
          <p:spPr>
            <a:xfrm>
              <a:off x="572066" y="3214866"/>
              <a:ext cx="880500" cy="880500"/>
            </a:xfrm>
            <a:prstGeom prst="ellipse">
              <a:avLst/>
            </a:prstGeom>
            <a:gradFill>
              <a:gsLst>
                <a:gs pos="0">
                  <a:srgbClr val="576F92"/>
                </a:gs>
                <a:gs pos="50000">
                  <a:srgbClr val="355B87"/>
                </a:gs>
                <a:gs pos="100000">
                  <a:srgbClr val="2B507A"/>
                </a:gs>
              </a:gsLst>
              <a:lin ang="5400012" scaled="0"/>
            </a:gradFill>
            <a:ln cap="flat" cmpd="sng" w="9525">
              <a:solidFill>
                <a:srgbClr val="3A5C8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800">
                  <a:solidFill>
                    <a:srgbClr val="FFFFFF"/>
                  </a:solidFill>
                  <a:latin typeface="Calibri"/>
                  <a:ea typeface="Calibri"/>
                  <a:cs typeface="Calibri"/>
                  <a:sym typeface="Calibri"/>
                </a:rPr>
                <a:t>1</a:t>
              </a:r>
              <a:endParaRPr b="1" sz="2800">
                <a:solidFill>
                  <a:srgbClr val="FFFFFF"/>
                </a:solidFill>
                <a:latin typeface="Calibri"/>
                <a:ea typeface="Calibri"/>
                <a:cs typeface="Calibri"/>
                <a:sym typeface="Calibri"/>
              </a:endParaRPr>
            </a:p>
          </p:txBody>
        </p:sp>
      </p:grpSp>
      <p:grpSp>
        <p:nvGrpSpPr>
          <p:cNvPr id="150" name="Google Shape;150;p20"/>
          <p:cNvGrpSpPr/>
          <p:nvPr/>
        </p:nvGrpSpPr>
        <p:grpSpPr>
          <a:xfrm>
            <a:off x="1127426" y="1857839"/>
            <a:ext cx="2081539" cy="631771"/>
            <a:chOff x="1136650" y="2158920"/>
            <a:chExt cx="3115144" cy="769513"/>
          </a:xfrm>
        </p:grpSpPr>
        <p:cxnSp>
          <p:nvCxnSpPr>
            <p:cNvPr id="151" name="Google Shape;151;p20"/>
            <p:cNvCxnSpPr/>
            <p:nvPr/>
          </p:nvCxnSpPr>
          <p:spPr>
            <a:xfrm>
              <a:off x="1136650" y="2158920"/>
              <a:ext cx="1403400" cy="0"/>
            </a:xfrm>
            <a:prstGeom prst="straightConnector1">
              <a:avLst/>
            </a:prstGeom>
            <a:noFill/>
            <a:ln cap="flat" cmpd="sng" w="38100">
              <a:solidFill>
                <a:srgbClr val="3A5C84"/>
              </a:solidFill>
              <a:prstDash val="solid"/>
              <a:miter lim="800000"/>
              <a:headEnd len="sm" w="sm" type="none"/>
              <a:tailEnd len="sm" w="sm" type="none"/>
            </a:ln>
          </p:spPr>
        </p:cxnSp>
        <p:sp>
          <p:nvSpPr>
            <p:cNvPr id="152" name="Google Shape;152;p20"/>
            <p:cNvSpPr/>
            <p:nvPr/>
          </p:nvSpPr>
          <p:spPr>
            <a:xfrm>
              <a:off x="1192694" y="2158933"/>
              <a:ext cx="3059100" cy="76950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n" sz="1100">
                  <a:latin typeface="Calibri"/>
                  <a:ea typeface="Calibri"/>
                  <a:cs typeface="Calibri"/>
                  <a:sym typeface="Calibri"/>
                </a:rPr>
                <a:t>This feature contains the</a:t>
              </a:r>
              <a:endParaRPr sz="1100">
                <a:latin typeface="Calibri"/>
                <a:ea typeface="Calibri"/>
                <a:cs typeface="Calibri"/>
                <a:sym typeface="Calibri"/>
              </a:endParaRPr>
            </a:p>
            <a:p>
              <a:pPr indent="0" lvl="0" marL="0" marR="0" rtl="0" algn="just">
                <a:spcBef>
                  <a:spcPts val="0"/>
                </a:spcBef>
                <a:spcAft>
                  <a:spcPts val="0"/>
                </a:spcAft>
                <a:buNone/>
              </a:pPr>
              <a:r>
                <a:rPr lang="en" sz="1100">
                  <a:latin typeface="Calibri"/>
                  <a:ea typeface="Calibri"/>
                  <a:cs typeface="Calibri"/>
                  <a:sym typeface="Calibri"/>
                </a:rPr>
                <a:t>different weather conditions. </a:t>
              </a:r>
              <a:r>
                <a:rPr lang="en" sz="1050">
                  <a:highlight>
                    <a:srgbClr val="FFFFFF"/>
                  </a:highlight>
                </a:rPr>
                <a:t>Rain</a:t>
              </a:r>
              <a:r>
                <a:rPr lang="en" sz="1050">
                  <a:highlight>
                    <a:srgbClr val="FFFFFF"/>
                  </a:highlight>
                </a:rPr>
                <a:t>y </a:t>
              </a:r>
              <a:r>
                <a:rPr lang="en" sz="1050">
                  <a:highlight>
                    <a:srgbClr val="FFFFFF"/>
                  </a:highlight>
                </a:rPr>
                <a:t>and misty Warm, Moist W</a:t>
              </a:r>
              <a:r>
                <a:rPr lang="en" sz="1100">
                  <a:latin typeface="Calibri"/>
                  <a:ea typeface="Calibri"/>
                  <a:cs typeface="Calibri"/>
                  <a:sym typeface="Calibri"/>
                </a:rPr>
                <a:t>eathe</a:t>
              </a:r>
              <a:r>
                <a:rPr lang="en" sz="1100">
                  <a:latin typeface="Calibri"/>
                  <a:ea typeface="Calibri"/>
                  <a:cs typeface="Calibri"/>
                  <a:sym typeface="Calibri"/>
                </a:rPr>
                <a:t>r</a:t>
              </a:r>
              <a:endParaRPr sz="1100">
                <a:latin typeface="Calibri"/>
                <a:ea typeface="Calibri"/>
                <a:cs typeface="Calibri"/>
                <a:sym typeface="Calibri"/>
              </a:endParaRPr>
            </a:p>
          </p:txBody>
        </p:sp>
      </p:grpSp>
      <p:grpSp>
        <p:nvGrpSpPr>
          <p:cNvPr id="153" name="Google Shape;153;p20"/>
          <p:cNvGrpSpPr/>
          <p:nvPr/>
        </p:nvGrpSpPr>
        <p:grpSpPr>
          <a:xfrm>
            <a:off x="2693306" y="4063230"/>
            <a:ext cx="1114157" cy="657872"/>
            <a:chOff x="1075389" y="2158920"/>
            <a:chExt cx="1667400" cy="801306"/>
          </a:xfrm>
        </p:grpSpPr>
        <p:cxnSp>
          <p:nvCxnSpPr>
            <p:cNvPr id="154" name="Google Shape;154;p20"/>
            <p:cNvCxnSpPr/>
            <p:nvPr/>
          </p:nvCxnSpPr>
          <p:spPr>
            <a:xfrm>
              <a:off x="1136650" y="2158920"/>
              <a:ext cx="1403400" cy="0"/>
            </a:xfrm>
            <a:prstGeom prst="straightConnector1">
              <a:avLst/>
            </a:prstGeom>
            <a:noFill/>
            <a:ln cap="flat" cmpd="sng" w="38100">
              <a:solidFill>
                <a:srgbClr val="13A1D8"/>
              </a:solidFill>
              <a:prstDash val="solid"/>
              <a:miter lim="800000"/>
              <a:headEnd len="sm" w="sm" type="none"/>
              <a:tailEnd len="sm" w="sm" type="none"/>
            </a:ln>
          </p:spPr>
        </p:cxnSp>
        <p:sp>
          <p:nvSpPr>
            <p:cNvPr id="155" name="Google Shape;155;p20"/>
            <p:cNvSpPr/>
            <p:nvPr/>
          </p:nvSpPr>
          <p:spPr>
            <a:xfrm>
              <a:off x="1075389" y="2190726"/>
              <a:ext cx="1667400" cy="769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100">
                  <a:latin typeface="Calibri"/>
                  <a:ea typeface="Calibri"/>
                  <a:cs typeface="Calibri"/>
                  <a:sym typeface="Calibri"/>
                </a:rPr>
                <a:t>Re-map to numerical representations</a:t>
              </a:r>
              <a:endParaRPr/>
            </a:p>
          </p:txBody>
        </p:sp>
      </p:grpSp>
      <p:grpSp>
        <p:nvGrpSpPr>
          <p:cNvPr id="156" name="Google Shape;156;p20"/>
          <p:cNvGrpSpPr/>
          <p:nvPr/>
        </p:nvGrpSpPr>
        <p:grpSpPr>
          <a:xfrm>
            <a:off x="4180575" y="1857839"/>
            <a:ext cx="1893946" cy="609596"/>
            <a:chOff x="1075376" y="2158920"/>
            <a:chExt cx="2834400" cy="742504"/>
          </a:xfrm>
        </p:grpSpPr>
        <p:cxnSp>
          <p:nvCxnSpPr>
            <p:cNvPr id="157" name="Google Shape;157;p20"/>
            <p:cNvCxnSpPr/>
            <p:nvPr/>
          </p:nvCxnSpPr>
          <p:spPr>
            <a:xfrm>
              <a:off x="1136650" y="2158920"/>
              <a:ext cx="1403400" cy="0"/>
            </a:xfrm>
            <a:prstGeom prst="straightConnector1">
              <a:avLst/>
            </a:prstGeom>
            <a:noFill/>
            <a:ln cap="flat" cmpd="sng" w="38100">
              <a:solidFill>
                <a:srgbClr val="C96F07"/>
              </a:solidFill>
              <a:prstDash val="solid"/>
              <a:miter lim="800000"/>
              <a:headEnd len="sm" w="sm" type="none"/>
              <a:tailEnd len="sm" w="sm" type="none"/>
            </a:ln>
          </p:spPr>
        </p:cxnSp>
        <p:sp>
          <p:nvSpPr>
            <p:cNvPr id="158" name="Google Shape;158;p20"/>
            <p:cNvSpPr/>
            <p:nvPr/>
          </p:nvSpPr>
          <p:spPr>
            <a:xfrm>
              <a:off x="1075376" y="2190724"/>
              <a:ext cx="2834400" cy="71070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n" sz="1000">
                  <a:latin typeface="Calibri"/>
                  <a:ea typeface="Calibri"/>
                  <a:cs typeface="Calibri"/>
                  <a:sym typeface="Calibri"/>
                </a:rPr>
                <a:t>The number of night time  hours. </a:t>
              </a:r>
              <a:r>
                <a:rPr lang="en" sz="1000">
                  <a:latin typeface="Calibri"/>
                  <a:ea typeface="Calibri"/>
                  <a:cs typeface="Calibri"/>
                  <a:sym typeface="Calibri"/>
                </a:rPr>
                <a:t>Mosquitos are most active from dusk to dawn. </a:t>
              </a:r>
              <a:endParaRPr sz="1000">
                <a:latin typeface="Calibri"/>
                <a:ea typeface="Calibri"/>
                <a:cs typeface="Calibri"/>
                <a:sym typeface="Calibri"/>
              </a:endParaRPr>
            </a:p>
          </p:txBody>
        </p:sp>
      </p:grpSp>
      <p:grpSp>
        <p:nvGrpSpPr>
          <p:cNvPr id="159" name="Google Shape;159;p20"/>
          <p:cNvGrpSpPr/>
          <p:nvPr/>
        </p:nvGrpSpPr>
        <p:grpSpPr>
          <a:xfrm>
            <a:off x="7274675" y="1892668"/>
            <a:ext cx="1548553" cy="437184"/>
            <a:chOff x="1075389" y="2158920"/>
            <a:chExt cx="2317500" cy="532502"/>
          </a:xfrm>
        </p:grpSpPr>
        <p:cxnSp>
          <p:nvCxnSpPr>
            <p:cNvPr id="160" name="Google Shape;160;p20"/>
            <p:cNvCxnSpPr/>
            <p:nvPr/>
          </p:nvCxnSpPr>
          <p:spPr>
            <a:xfrm>
              <a:off x="1136650" y="2158920"/>
              <a:ext cx="1403400" cy="0"/>
            </a:xfrm>
            <a:prstGeom prst="straightConnector1">
              <a:avLst/>
            </a:prstGeom>
            <a:noFill/>
            <a:ln cap="flat" cmpd="sng" w="38100">
              <a:solidFill>
                <a:srgbClr val="7D9445"/>
              </a:solidFill>
              <a:prstDash val="solid"/>
              <a:miter lim="800000"/>
              <a:headEnd len="sm" w="sm" type="none"/>
              <a:tailEnd len="sm" w="sm" type="none"/>
            </a:ln>
          </p:spPr>
        </p:cxnSp>
        <p:sp>
          <p:nvSpPr>
            <p:cNvPr id="161" name="Google Shape;161;p20"/>
            <p:cNvSpPr/>
            <p:nvPr/>
          </p:nvSpPr>
          <p:spPr>
            <a:xfrm>
              <a:off x="1075389" y="2190722"/>
              <a:ext cx="2317500" cy="500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000">
                  <a:solidFill>
                    <a:srgbClr val="202124"/>
                  </a:solidFill>
                  <a:highlight>
                    <a:srgbClr val="FFFFFF"/>
                  </a:highlight>
                  <a:latin typeface="Calibri"/>
                  <a:ea typeface="Calibri"/>
                  <a:cs typeface="Calibri"/>
                  <a:sym typeface="Calibri"/>
                </a:rPr>
                <a:t>Polynomial features</a:t>
              </a:r>
              <a:endParaRPr sz="1000">
                <a:latin typeface="Calibri"/>
                <a:ea typeface="Calibri"/>
                <a:cs typeface="Calibri"/>
                <a:sym typeface="Calibri"/>
              </a:endParaRPr>
            </a:p>
          </p:txBody>
        </p:sp>
      </p:grpSp>
      <p:grpSp>
        <p:nvGrpSpPr>
          <p:cNvPr id="162" name="Google Shape;162;p20"/>
          <p:cNvGrpSpPr/>
          <p:nvPr/>
        </p:nvGrpSpPr>
        <p:grpSpPr>
          <a:xfrm>
            <a:off x="5841175" y="4080080"/>
            <a:ext cx="1893946" cy="411087"/>
            <a:chOff x="1075401" y="2158920"/>
            <a:chExt cx="2834400" cy="500714"/>
          </a:xfrm>
        </p:grpSpPr>
        <p:cxnSp>
          <p:nvCxnSpPr>
            <p:cNvPr id="163" name="Google Shape;163;p20"/>
            <p:cNvCxnSpPr/>
            <p:nvPr/>
          </p:nvCxnSpPr>
          <p:spPr>
            <a:xfrm>
              <a:off x="1136650" y="2158920"/>
              <a:ext cx="1403400" cy="0"/>
            </a:xfrm>
            <a:prstGeom prst="straightConnector1">
              <a:avLst/>
            </a:prstGeom>
            <a:noFill/>
            <a:ln cap="flat" cmpd="sng" w="38100">
              <a:solidFill>
                <a:srgbClr val="C13018"/>
              </a:solidFill>
              <a:prstDash val="solid"/>
              <a:miter lim="800000"/>
              <a:headEnd len="sm" w="sm" type="none"/>
              <a:tailEnd len="sm" w="sm" type="none"/>
            </a:ln>
          </p:spPr>
        </p:cxnSp>
        <p:sp>
          <p:nvSpPr>
            <p:cNvPr id="164" name="Google Shape;164;p20"/>
            <p:cNvSpPr/>
            <p:nvPr/>
          </p:nvSpPr>
          <p:spPr>
            <a:xfrm>
              <a:off x="1075401" y="2190734"/>
              <a:ext cx="2834400" cy="46890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n" sz="1000">
                  <a:latin typeface="Calibri"/>
                  <a:ea typeface="Calibri"/>
                  <a:cs typeface="Calibri"/>
                  <a:sym typeface="Calibri"/>
                </a:rPr>
                <a:t>Convert categorical variable into dummy/indicator variables</a:t>
              </a:r>
              <a:r>
                <a:rPr lang="en" sz="1150">
                  <a:solidFill>
                    <a:srgbClr val="333333"/>
                  </a:solidFill>
                  <a:highlight>
                    <a:srgbClr val="FFFFFF"/>
                  </a:highlight>
                </a:rPr>
                <a:t>.</a:t>
              </a:r>
              <a:endParaRPr/>
            </a:p>
          </p:txBody>
        </p:sp>
      </p:grpSp>
      <p:sp>
        <p:nvSpPr>
          <p:cNvPr id="165" name="Google Shape;165;p20"/>
          <p:cNvSpPr txBox="1"/>
          <p:nvPr/>
        </p:nvSpPr>
        <p:spPr>
          <a:xfrm>
            <a:off x="2749485" y="3665841"/>
            <a:ext cx="8745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200"/>
              </a:spcAft>
              <a:buNone/>
            </a:pPr>
            <a:r>
              <a:rPr b="1" lang="en" sz="1300">
                <a:highlight>
                  <a:srgbClr val="FFFFFF"/>
                </a:highlight>
              </a:rPr>
              <a:t>S</a:t>
            </a:r>
            <a:r>
              <a:rPr b="1" lang="en" sz="1300">
                <a:highlight>
                  <a:srgbClr val="FFFFFF"/>
                </a:highlight>
              </a:rPr>
              <a:t>pecies</a:t>
            </a:r>
            <a:endParaRPr b="1" sz="1300">
              <a:highlight>
                <a:srgbClr val="FFFFFF"/>
              </a:highlight>
            </a:endParaRPr>
          </a:p>
        </p:txBody>
      </p:sp>
      <p:sp>
        <p:nvSpPr>
          <p:cNvPr id="166" name="Google Shape;166;p20"/>
          <p:cNvSpPr txBox="1"/>
          <p:nvPr/>
        </p:nvSpPr>
        <p:spPr>
          <a:xfrm>
            <a:off x="4138111" y="1454432"/>
            <a:ext cx="10032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200"/>
              </a:spcAft>
              <a:buNone/>
            </a:pPr>
            <a:r>
              <a:rPr b="1" lang="en" sz="1300">
                <a:highlight>
                  <a:srgbClr val="FFFFFF"/>
                </a:highlight>
              </a:rPr>
              <a:t>N</a:t>
            </a:r>
            <a:r>
              <a:rPr b="1" lang="en" sz="1300">
                <a:highlight>
                  <a:srgbClr val="FFFFFF"/>
                </a:highlight>
              </a:rPr>
              <a:t>ighttime</a:t>
            </a:r>
            <a:endParaRPr b="1" sz="1300">
              <a:highlight>
                <a:srgbClr val="FFFFFF"/>
              </a:highlight>
            </a:endParaRPr>
          </a:p>
        </p:txBody>
      </p:sp>
      <p:sp>
        <p:nvSpPr>
          <p:cNvPr id="167" name="Google Shape;167;p20"/>
          <p:cNvSpPr txBox="1"/>
          <p:nvPr/>
        </p:nvSpPr>
        <p:spPr>
          <a:xfrm>
            <a:off x="5758437" y="3723827"/>
            <a:ext cx="1279500" cy="3849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1200"/>
              </a:spcBef>
              <a:spcAft>
                <a:spcPts val="200"/>
              </a:spcAft>
              <a:buNone/>
            </a:pPr>
            <a:r>
              <a:rPr b="1" lang="en" sz="1300">
                <a:highlight>
                  <a:srgbClr val="FFFFFF"/>
                </a:highlight>
              </a:rPr>
              <a:t>S</a:t>
            </a:r>
            <a:r>
              <a:rPr b="1" lang="en" sz="1300">
                <a:highlight>
                  <a:srgbClr val="FFFFFF"/>
                </a:highlight>
              </a:rPr>
              <a:t>treet &amp; Trap</a:t>
            </a:r>
            <a:endParaRPr sz="1000">
              <a:highlight>
                <a:srgbClr val="FFFFFF"/>
              </a:highlight>
            </a:endParaRPr>
          </a:p>
        </p:txBody>
      </p:sp>
      <p:sp>
        <p:nvSpPr>
          <p:cNvPr id="168" name="Google Shape;168;p20"/>
          <p:cNvSpPr txBox="1"/>
          <p:nvPr/>
        </p:nvSpPr>
        <p:spPr>
          <a:xfrm>
            <a:off x="7196275" y="1160100"/>
            <a:ext cx="1753500" cy="78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 sz="1300">
                <a:highlight>
                  <a:srgbClr val="FFFFFF"/>
                </a:highlight>
              </a:rPr>
              <a:t>Month_dewpoint</a:t>
            </a:r>
            <a:endParaRPr b="1" sz="1300">
              <a:highlight>
                <a:srgbClr val="FFFFFF"/>
              </a:highlight>
            </a:endParaRPr>
          </a:p>
          <a:p>
            <a:pPr indent="0" lvl="0" marL="0" marR="0" rtl="0" algn="ctr">
              <a:lnSpc>
                <a:spcPct val="100000"/>
              </a:lnSpc>
              <a:spcBef>
                <a:spcPts val="0"/>
              </a:spcBef>
              <a:spcAft>
                <a:spcPts val="0"/>
              </a:spcAft>
              <a:buNone/>
            </a:pPr>
            <a:r>
              <a:rPr b="1" lang="en" sz="1300">
                <a:highlight>
                  <a:srgbClr val="FFFFFF"/>
                </a:highlight>
              </a:rPr>
              <a:t>Species_dewpoint</a:t>
            </a:r>
            <a:endParaRPr b="1" sz="1300">
              <a:highlight>
                <a:srgbClr val="FFFFFF"/>
              </a:highlight>
            </a:endParaRPr>
          </a:p>
          <a:p>
            <a:pPr indent="0" lvl="0" marL="0" marR="0" rtl="0" algn="ctr">
              <a:lnSpc>
                <a:spcPct val="100000"/>
              </a:lnSpc>
              <a:spcBef>
                <a:spcPts val="0"/>
              </a:spcBef>
              <a:spcAft>
                <a:spcPts val="0"/>
              </a:spcAft>
              <a:buNone/>
            </a:pPr>
            <a:r>
              <a:rPr b="1" lang="en" sz="1300">
                <a:highlight>
                  <a:srgbClr val="FFFFFF"/>
                </a:highlight>
              </a:rPr>
              <a:t>Nightime_dewpoint</a:t>
            </a:r>
            <a:endParaRPr sz="1300"/>
          </a:p>
        </p:txBody>
      </p:sp>
      <p:sp>
        <p:nvSpPr>
          <p:cNvPr id="169" name="Google Shape;169;p20"/>
          <p:cNvSpPr txBox="1"/>
          <p:nvPr/>
        </p:nvSpPr>
        <p:spPr>
          <a:xfrm>
            <a:off x="1079936" y="1507782"/>
            <a:ext cx="10032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200"/>
              </a:spcAft>
              <a:buNone/>
            </a:pPr>
            <a:r>
              <a:rPr b="1" lang="en" sz="1300">
                <a:highlight>
                  <a:srgbClr val="FFFFFF"/>
                </a:highlight>
              </a:rPr>
              <a:t>CodeSum</a:t>
            </a:r>
            <a:endParaRPr b="1" sz="1300">
              <a:highlight>
                <a:srgbClr val="FFFFFF"/>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1"/>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Baseline Model</a:t>
            </a:r>
            <a:endParaRPr/>
          </a:p>
        </p:txBody>
      </p:sp>
      <p:sp>
        <p:nvSpPr>
          <p:cNvPr id="175" name="Google Shape;175;p21"/>
          <p:cNvSpPr txBox="1"/>
          <p:nvPr>
            <p:ph idx="1" type="body"/>
          </p:nvPr>
        </p:nvSpPr>
        <p:spPr>
          <a:xfrm>
            <a:off x="4713825" y="1329025"/>
            <a:ext cx="4260300" cy="3003600"/>
          </a:xfrm>
          <a:prstGeom prst="rect">
            <a:avLst/>
          </a:prstGeom>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274">
                <a:latin typeface="Arial"/>
                <a:ea typeface="Arial"/>
                <a:cs typeface="Arial"/>
                <a:sym typeface="Arial"/>
              </a:rPr>
              <a:t>● Heavily imbalanced data in training set. ~95% of data</a:t>
            </a:r>
            <a:endParaRPr sz="1274">
              <a:latin typeface="Arial"/>
              <a:ea typeface="Arial"/>
              <a:cs typeface="Arial"/>
              <a:sym typeface="Arial"/>
            </a:endParaRPr>
          </a:p>
          <a:p>
            <a:pPr indent="0" lvl="0" marL="0" marR="0" rtl="0" algn="just">
              <a:lnSpc>
                <a:spcPct val="115000"/>
              </a:lnSpc>
              <a:spcBef>
                <a:spcPts val="1200"/>
              </a:spcBef>
              <a:spcAft>
                <a:spcPts val="0"/>
              </a:spcAft>
              <a:buNone/>
            </a:pPr>
            <a:r>
              <a:rPr lang="en" sz="1274">
                <a:latin typeface="Arial"/>
                <a:ea typeface="Arial"/>
                <a:cs typeface="Arial"/>
                <a:sym typeface="Arial"/>
              </a:rPr>
              <a:t>● Baseline accuracy : 95% West Nile Virus No</a:t>
            </a:r>
            <a:r>
              <a:rPr lang="en" sz="1274">
                <a:latin typeface="Arial"/>
                <a:ea typeface="Arial"/>
                <a:cs typeface="Arial"/>
                <a:sym typeface="Arial"/>
              </a:rPr>
              <a:t>t </a:t>
            </a:r>
            <a:r>
              <a:rPr lang="en" sz="1274">
                <a:latin typeface="Arial"/>
                <a:ea typeface="Arial"/>
                <a:cs typeface="Arial"/>
                <a:sym typeface="Arial"/>
              </a:rPr>
              <a:t>Present</a:t>
            </a:r>
            <a:endParaRPr sz="1274">
              <a:latin typeface="Arial"/>
              <a:ea typeface="Arial"/>
              <a:cs typeface="Arial"/>
              <a:sym typeface="Arial"/>
            </a:endParaRPr>
          </a:p>
          <a:p>
            <a:pPr indent="0" lvl="0" marL="0" marR="0" rtl="0" algn="just">
              <a:lnSpc>
                <a:spcPct val="115000"/>
              </a:lnSpc>
              <a:spcBef>
                <a:spcPts val="1200"/>
              </a:spcBef>
              <a:spcAft>
                <a:spcPts val="0"/>
              </a:spcAft>
              <a:buNone/>
            </a:pPr>
            <a:r>
              <a:rPr lang="en" sz="1274">
                <a:latin typeface="Arial"/>
                <a:ea typeface="Arial"/>
                <a:cs typeface="Arial"/>
                <a:sym typeface="Arial"/>
              </a:rPr>
              <a:t>● AUC score will be our main metrics that will help us avoid overfitting to a single class</a:t>
            </a:r>
            <a:endParaRPr sz="1274">
              <a:latin typeface="Arial"/>
              <a:ea typeface="Arial"/>
              <a:cs typeface="Arial"/>
              <a:sym typeface="Arial"/>
            </a:endParaRPr>
          </a:p>
          <a:p>
            <a:pPr indent="0" lvl="0" marL="0" rtl="0" algn="just">
              <a:lnSpc>
                <a:spcPct val="115000"/>
              </a:lnSpc>
              <a:spcBef>
                <a:spcPts val="1200"/>
              </a:spcBef>
              <a:spcAft>
                <a:spcPts val="1200"/>
              </a:spcAft>
              <a:buNone/>
            </a:pPr>
            <a:r>
              <a:rPr lang="en" sz="1274">
                <a:latin typeface="Arial"/>
                <a:ea typeface="Arial"/>
                <a:cs typeface="Arial"/>
                <a:sym typeface="Arial"/>
              </a:rPr>
              <a:t>● Adopt Synthetic Minority Oversampling Technique (SMOTE),  a statistical technique  that attempts to balance class distribution by randomly increasing minority class examples.</a:t>
            </a:r>
            <a:endParaRPr sz="1274">
              <a:latin typeface="Arial"/>
              <a:ea typeface="Arial"/>
              <a:cs typeface="Arial"/>
              <a:sym typeface="Arial"/>
            </a:endParaRPr>
          </a:p>
        </p:txBody>
      </p:sp>
      <p:pic>
        <p:nvPicPr>
          <p:cNvPr id="176" name="Google Shape;176;p21"/>
          <p:cNvPicPr preferRelativeResize="0"/>
          <p:nvPr/>
        </p:nvPicPr>
        <p:blipFill>
          <a:blip r:embed="rId3">
            <a:alphaModFix/>
          </a:blip>
          <a:stretch>
            <a:fillRect/>
          </a:stretch>
        </p:blipFill>
        <p:spPr>
          <a:xfrm>
            <a:off x="478125" y="1329025"/>
            <a:ext cx="3867912" cy="3238500"/>
          </a:xfrm>
          <a:prstGeom prst="rect">
            <a:avLst/>
          </a:prstGeom>
          <a:noFill/>
          <a:ln>
            <a:noFill/>
          </a:ln>
        </p:spPr>
      </p:pic>
      <p:sp>
        <p:nvSpPr>
          <p:cNvPr id="177" name="Google Shape;177;p21"/>
          <p:cNvSpPr/>
          <p:nvPr/>
        </p:nvSpPr>
        <p:spPr>
          <a:xfrm>
            <a:off x="2811500" y="1686625"/>
            <a:ext cx="1279200" cy="2274300"/>
          </a:xfrm>
          <a:prstGeom prst="rect">
            <a:avLst/>
          </a:prstGeom>
          <a:solidFill>
            <a:schemeClr val="lt1"/>
          </a:solidFill>
          <a:ln cap="flat" cmpd="sng" w="2857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FF0000"/>
                </a:solidFill>
              </a:rPr>
              <a:t>Synthetic Data</a:t>
            </a:r>
            <a:endParaRPr b="1" sz="1600">
              <a:solidFill>
                <a:srgbClr val="FF0000"/>
              </a:solidFill>
            </a:endParaRPr>
          </a:p>
        </p:txBody>
      </p:sp>
      <p:pic>
        <p:nvPicPr>
          <p:cNvPr id="178" name="Google Shape;178;p21"/>
          <p:cNvPicPr preferRelativeResize="0"/>
          <p:nvPr/>
        </p:nvPicPr>
        <p:blipFill>
          <a:blip r:embed="rId4">
            <a:alphaModFix/>
          </a:blip>
          <a:stretch>
            <a:fillRect/>
          </a:stretch>
        </p:blipFill>
        <p:spPr>
          <a:xfrm>
            <a:off x="4784150" y="3736295"/>
            <a:ext cx="4119650" cy="1262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par>
                                <p:cTn fill="hold" nodeType="with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